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 id="2147483760" r:id="rId2"/>
  </p:sldMasterIdLst>
  <p:notesMasterIdLst>
    <p:notesMasterId r:id="rId23"/>
  </p:notesMasterIdLst>
  <p:sldIdLst>
    <p:sldId id="257" r:id="rId3"/>
    <p:sldId id="323" r:id="rId4"/>
    <p:sldId id="264" r:id="rId5"/>
    <p:sldId id="316" r:id="rId6"/>
    <p:sldId id="366" r:id="rId7"/>
    <p:sldId id="367" r:id="rId8"/>
    <p:sldId id="368" r:id="rId9"/>
    <p:sldId id="270" r:id="rId10"/>
    <p:sldId id="265" r:id="rId11"/>
    <p:sldId id="273" r:id="rId12"/>
    <p:sldId id="369" r:id="rId13"/>
    <p:sldId id="370" r:id="rId14"/>
    <p:sldId id="275" r:id="rId15"/>
    <p:sldId id="371" r:id="rId16"/>
    <p:sldId id="372" r:id="rId17"/>
    <p:sldId id="373" r:id="rId18"/>
    <p:sldId id="374" r:id="rId19"/>
    <p:sldId id="375" r:id="rId20"/>
    <p:sldId id="376" r:id="rId21"/>
    <p:sldId id="3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427" autoAdjust="0"/>
  </p:normalViewPr>
  <p:slideViewPr>
    <p:cSldViewPr snapToGrid="0">
      <p:cViewPr varScale="1">
        <p:scale>
          <a:sx n="93" d="100"/>
          <a:sy n="93" d="100"/>
        </p:scale>
        <p:origin x="121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3BB61-C902-4C26-8BCF-2631D5969D29}" type="datetimeFigureOut">
              <a:rPr lang="en-AU" smtClean="0"/>
              <a:t>26/05/2021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FE1C4-99CC-4556-ADB8-C964F0D9B89C}" type="slidenum">
              <a:rPr lang="en-AU" smtClean="0"/>
              <a:t>‹#›</a:t>
            </a:fld>
            <a:endParaRPr lang="en-AU"/>
          </a:p>
        </p:txBody>
      </p:sp>
    </p:spTree>
    <p:extLst>
      <p:ext uri="{BB962C8B-B14F-4D97-AF65-F5344CB8AC3E}">
        <p14:creationId xmlns:p14="http://schemas.microsoft.com/office/powerpoint/2010/main" val="374687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a:buAutoNum type="arabicPeriod"/>
                </a:pPr>
                <a:r>
                  <a:rPr lang="en-AU" dirty="0"/>
                  <a:t>-10</a:t>
                </a:r>
              </a:p>
              <a:p>
                <a:pPr marL="228600" indent="-228600">
                  <a:buAutoNum type="arabicPeriod"/>
                </a:pPr>
                <a:r>
                  <a:rPr lang="en-AU" dirty="0"/>
                  <a:t>159</a:t>
                </a:r>
              </a:p>
              <a:p>
                <a:pPr marL="228600" indent="-228600">
                  <a:buAutoNum type="arabicPeriod"/>
                </a:pPr>
                <a14:m>
                  <m:oMath xmlns:m="http://schemas.openxmlformats.org/officeDocument/2006/math">
                    <m:f>
                      <m:fPr>
                        <m:ctrlPr>
                          <a:rPr lang="en-AU" sz="1200" b="0" i="1" smtClean="0">
                            <a:latin typeface="Cambria Math" panose="02040503050406030204" pitchFamily="18" charset="0"/>
                            <a:cs typeface="Calibri" panose="020F0502020204030204" pitchFamily="34" charset="0"/>
                          </a:rPr>
                        </m:ctrlPr>
                      </m:fPr>
                      <m:num>
                        <m:r>
                          <a:rPr lang="en-AU" sz="1200" b="0" i="1" smtClean="0">
                            <a:latin typeface="Cambria Math" panose="02040503050406030204" pitchFamily="18" charset="0"/>
                            <a:cs typeface="Calibri" panose="020F0502020204030204" pitchFamily="34" charset="0"/>
                          </a:rPr>
                          <m:t>1</m:t>
                        </m:r>
                      </m:num>
                      <m:den>
                        <m:r>
                          <a:rPr lang="en-AU" sz="1200" b="0" i="1" smtClean="0">
                            <a:latin typeface="Cambria Math" panose="02040503050406030204" pitchFamily="18" charset="0"/>
                            <a:cs typeface="Calibri" panose="020F0502020204030204" pitchFamily="34" charset="0"/>
                          </a:rPr>
                          <m:t>10</m:t>
                        </m:r>
                      </m:den>
                    </m:f>
                    <m:r>
                      <a:rPr lang="en-AU" sz="1200" b="0" i="1" smtClean="0">
                        <a:latin typeface="Cambria Math" panose="02040503050406030204" pitchFamily="18" charset="0"/>
                        <a:cs typeface="Calibri" panose="020F0502020204030204" pitchFamily="34" charset="0"/>
                      </a:rPr>
                      <m:t>,</m:t>
                    </m:r>
                    <m:f>
                      <m:fPr>
                        <m:ctrlPr>
                          <a:rPr lang="en-AU" sz="1200" b="0" i="1" smtClean="0">
                            <a:latin typeface="Cambria Math" panose="02040503050406030204" pitchFamily="18" charset="0"/>
                            <a:cs typeface="Calibri" panose="020F0502020204030204" pitchFamily="34" charset="0"/>
                          </a:rPr>
                        </m:ctrlPr>
                      </m:fPr>
                      <m:num>
                        <m:r>
                          <a:rPr lang="en-AU" sz="1200" b="0" i="1" smtClean="0">
                            <a:latin typeface="Cambria Math" panose="02040503050406030204" pitchFamily="18" charset="0"/>
                            <a:cs typeface="Calibri" panose="020F0502020204030204" pitchFamily="34" charset="0"/>
                          </a:rPr>
                          <m:t>1</m:t>
                        </m:r>
                      </m:num>
                      <m:den>
                        <m:r>
                          <a:rPr lang="en-AU" sz="1200" b="0" i="1" smtClean="0">
                            <a:latin typeface="Cambria Math" panose="02040503050406030204" pitchFamily="18" charset="0"/>
                            <a:cs typeface="Calibri" panose="020F0502020204030204" pitchFamily="34" charset="0"/>
                          </a:rPr>
                          <m:t>5</m:t>
                        </m:r>
                      </m:den>
                    </m:f>
                    <m:r>
                      <a:rPr lang="en-AU" sz="1200" b="0" i="1" smtClean="0">
                        <a:latin typeface="Cambria Math" panose="02040503050406030204" pitchFamily="18" charset="0"/>
                        <a:cs typeface="Calibri" panose="020F0502020204030204" pitchFamily="34" charset="0"/>
                      </a:rPr>
                      <m:t>,</m:t>
                    </m:r>
                    <m:f>
                      <m:fPr>
                        <m:ctrlPr>
                          <a:rPr lang="en-AU" sz="1200" b="0" i="1" smtClean="0">
                            <a:latin typeface="Cambria Math" panose="02040503050406030204" pitchFamily="18" charset="0"/>
                            <a:cs typeface="Calibri" panose="020F0502020204030204" pitchFamily="34" charset="0"/>
                          </a:rPr>
                        </m:ctrlPr>
                      </m:fPr>
                      <m:num>
                        <m:r>
                          <a:rPr lang="en-AU" sz="1200" b="0" i="1" smtClean="0">
                            <a:latin typeface="Cambria Math" panose="02040503050406030204" pitchFamily="18" charset="0"/>
                            <a:cs typeface="Calibri" panose="020F0502020204030204" pitchFamily="34" charset="0"/>
                          </a:rPr>
                          <m:t>1</m:t>
                        </m:r>
                      </m:num>
                      <m:den>
                        <m:r>
                          <a:rPr lang="en-AU" sz="1200" b="0" i="1" smtClean="0">
                            <a:latin typeface="Cambria Math" panose="02040503050406030204" pitchFamily="18" charset="0"/>
                            <a:cs typeface="Calibri" panose="020F0502020204030204" pitchFamily="34" charset="0"/>
                          </a:rPr>
                          <m:t>3</m:t>
                        </m:r>
                      </m:den>
                    </m:f>
                    <m:r>
                      <a:rPr lang="en-AU" sz="1200" b="0" i="1" smtClean="0">
                        <a:latin typeface="Cambria Math" panose="02040503050406030204" pitchFamily="18" charset="0"/>
                        <a:cs typeface="Calibri" panose="020F0502020204030204" pitchFamily="34" charset="0"/>
                      </a:rPr>
                      <m:t>,</m:t>
                    </m:r>
                    <m:f>
                      <m:fPr>
                        <m:ctrlPr>
                          <a:rPr lang="en-AU" sz="1200" b="0" i="1" smtClean="0">
                            <a:latin typeface="Cambria Math" panose="02040503050406030204" pitchFamily="18" charset="0"/>
                            <a:cs typeface="Calibri" panose="020F0502020204030204" pitchFamily="34" charset="0"/>
                          </a:rPr>
                        </m:ctrlPr>
                      </m:fPr>
                      <m:num>
                        <m:r>
                          <a:rPr lang="en-AU" sz="1200" b="0" i="1" smtClean="0">
                            <a:latin typeface="Cambria Math" panose="02040503050406030204" pitchFamily="18" charset="0"/>
                            <a:cs typeface="Calibri" panose="020F0502020204030204" pitchFamily="34" charset="0"/>
                          </a:rPr>
                          <m:t>1</m:t>
                        </m:r>
                      </m:num>
                      <m:den>
                        <m:r>
                          <a:rPr lang="en-AU" sz="1200" b="0" i="1" smtClean="0">
                            <a:latin typeface="Cambria Math" panose="02040503050406030204" pitchFamily="18" charset="0"/>
                            <a:cs typeface="Calibri" panose="020F0502020204030204" pitchFamily="34" charset="0"/>
                          </a:rPr>
                          <m:t>2</m:t>
                        </m:r>
                      </m:den>
                    </m:f>
                  </m:oMath>
                </a14:m>
                <a:endParaRPr lang="en-AU" dirty="0"/>
              </a:p>
              <a:p>
                <a:pPr marL="228600" indent="-228600">
                  <a:buAutoNum type="arabicPeriod"/>
                </a:pPr>
                <a14:m>
                  <m:oMath xmlns:m="http://schemas.openxmlformats.org/officeDocument/2006/math">
                    <m:f>
                      <m:fPr>
                        <m:ctrlPr>
                          <a:rPr lang="en-AU" i="1" smtClean="0">
                            <a:latin typeface="Cambria Math" panose="02040503050406030204" pitchFamily="18" charset="0"/>
                          </a:rPr>
                        </m:ctrlPr>
                      </m:fPr>
                      <m:num>
                        <m:r>
                          <a:rPr lang="en-AU" b="0" i="1" smtClean="0">
                            <a:latin typeface="Cambria Math" panose="02040503050406030204" pitchFamily="18" charset="0"/>
                          </a:rPr>
                          <m:t>16</m:t>
                        </m:r>
                      </m:num>
                      <m:den>
                        <m:r>
                          <a:rPr lang="en-AU" b="0" i="1" smtClean="0">
                            <a:latin typeface="Cambria Math" panose="02040503050406030204" pitchFamily="18" charset="0"/>
                          </a:rPr>
                          <m:t>6</m:t>
                        </m:r>
                      </m:den>
                    </m:f>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8</m:t>
                        </m:r>
                      </m:num>
                      <m:den>
                        <m:r>
                          <a:rPr lang="en-AU" b="0" i="1" smtClean="0">
                            <a:latin typeface="Cambria Math" panose="02040503050406030204" pitchFamily="18" charset="0"/>
                          </a:rPr>
                          <m:t>3</m:t>
                        </m:r>
                      </m:den>
                    </m:f>
                  </m:oMath>
                </a14:m>
                <a:endParaRPr lang="en-AU" dirty="0"/>
              </a:p>
              <a:p>
                <a:pPr marL="228600" indent="-228600">
                  <a:buAutoNum type="arabicPeriod"/>
                </a:pPr>
                <a:r>
                  <a:rPr lang="en-AU" dirty="0"/>
                  <a:t>a) 24 cars per month	b) 6 cars per week</a:t>
                </a:r>
              </a:p>
              <a:p>
                <a:pPr marL="228600" indent="-228600">
                  <a:buAutoNum type="arabicPeriod"/>
                </a:pPr>
                <a:endParaRPr lang="en-AU" dirty="0"/>
              </a:p>
            </p:txBody>
          </p:sp>
        </mc:Choice>
        <mc:Fallback xmlns="">
          <p:sp>
            <p:nvSpPr>
              <p:cNvPr id="3" name="Notes Placeholder 2"/>
              <p:cNvSpPr>
                <a:spLocks noGrp="1"/>
              </p:cNvSpPr>
              <p:nvPr>
                <p:ph type="body" idx="1"/>
              </p:nvPr>
            </p:nvSpPr>
            <p:spPr/>
            <p:txBody>
              <a:bodyPr/>
              <a:lstStyle/>
              <a:p>
                <a:pPr marL="228600" indent="-228600">
                  <a:buAutoNum type="arabicPeriod"/>
                </a:pPr>
                <a:r>
                  <a:rPr lang="en-AU" dirty="0"/>
                  <a:t>105.43</a:t>
                </a:r>
              </a:p>
              <a:p>
                <a:pPr marL="228600" indent="-228600">
                  <a:buAutoNum type="arabicPeriod"/>
                </a:pPr>
                <a:r>
                  <a:rPr lang="en-AU" dirty="0"/>
                  <a:t>e</a:t>
                </a:r>
              </a:p>
              <a:p>
                <a:pPr marL="228600" indent="-228600">
                  <a:buAutoNum type="arabicPeriod"/>
                </a:pPr>
                <a:r>
                  <a:rPr lang="en-AU" dirty="0"/>
                  <a:t>0.5</a:t>
                </a:r>
              </a:p>
              <a:p>
                <a:pPr marL="228600" indent="-228600">
                  <a:buAutoNum type="arabicPeriod"/>
                </a:pPr>
                <a:r>
                  <a:rPr lang="en-AU" b="0" i="0">
                    <a:latin typeface="Cambria Math" panose="02040503050406030204" pitchFamily="18" charset="0"/>
                  </a:rPr>
                  <a:t>1/5</a:t>
                </a:r>
                <a:endParaRPr lang="en-AU" dirty="0"/>
              </a:p>
              <a:p>
                <a:pPr marL="228600" indent="-228600">
                  <a:buAutoNum type="arabicPeriod"/>
                </a:pPr>
                <a:r>
                  <a:rPr lang="en-AU" dirty="0"/>
                  <a:t>Amelia took 250 seconds to finish the race.</a:t>
                </a:r>
              </a:p>
              <a:p>
                <a:pPr marL="228600" indent="-228600">
                  <a:buAutoNum type="arabicPeriod"/>
                </a:pPr>
                <a:endParaRPr lang="en-AU" dirty="0"/>
              </a:p>
            </p:txBody>
          </p:sp>
        </mc:Fallback>
      </mc:AlternateContent>
      <p:sp>
        <p:nvSpPr>
          <p:cNvPr id="4" name="Slide Number Placeholder 3"/>
          <p:cNvSpPr>
            <a:spLocks noGrp="1"/>
          </p:cNvSpPr>
          <p:nvPr>
            <p:ph type="sldNum" sz="quarter" idx="5"/>
          </p:nvPr>
        </p:nvSpPr>
        <p:spPr/>
        <p:txBody>
          <a:bodyPr/>
          <a:lstStyle/>
          <a:p>
            <a:fld id="{6D992F62-36E4-4495-8B54-FAECD2DEF7D2}" type="slidenum">
              <a:rPr lang="en-AU" smtClean="0"/>
              <a:t>4</a:t>
            </a:fld>
            <a:endParaRPr lang="en-AU"/>
          </a:p>
        </p:txBody>
      </p:sp>
    </p:spTree>
    <p:extLst>
      <p:ext uri="{BB962C8B-B14F-4D97-AF65-F5344CB8AC3E}">
        <p14:creationId xmlns:p14="http://schemas.microsoft.com/office/powerpoint/2010/main" val="240172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bf2af416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bf2af41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Slides 15 – 20 can be printed as a work package to be completed in class by students as they are guided through the Mathematical Thinking Process to solve the problem.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51818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c0709c8e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c0709c8e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008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c0709c8e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c0709c8e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518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c0709c8e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c0709c8e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274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c0709c8e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c0709c8e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35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cb4dd26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cb4dd26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342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28BD033-8677-4794-8EA0-E5BD0D524802}" type="slidenum">
              <a:rPr lang="en-AU" smtClean="0"/>
              <a:t>5</a:t>
            </a:fld>
            <a:endParaRPr lang="en-AU"/>
          </a:p>
        </p:txBody>
      </p:sp>
    </p:spTree>
    <p:extLst>
      <p:ext uri="{BB962C8B-B14F-4D97-AF65-F5344CB8AC3E}">
        <p14:creationId xmlns:p14="http://schemas.microsoft.com/office/powerpoint/2010/main" val="3317249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c0709c8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c0709c8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bf2af416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bf2af41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c0709c8e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c0709c8e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c0709c8e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c0709c8e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c0709c8e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c0709c8e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c0709c8e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c0709c8e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784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cb4dd26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cb4dd26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5/26/2021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19155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5/26/2021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27376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5/26/2021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571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2241623-A064-4BED-B073-BA4D61433402}"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158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3E5F3-28EE-488F-BD53-B744C06C3DEC}"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01836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2EB70D-CD01-44DA-83B3-8FEB3383D307}"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029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t>5/26/2021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9842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742EE-B331-4632-BD10-A82FED6B6FC0}" type="datetime1">
              <a:rPr lang="en-US" smtClean="0"/>
              <a:t>5/26/2021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31147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BA835-D13F-49F4-8F11-5D576AC65FAD}" type="datetime1">
              <a:rPr lang="en-US" smtClean="0"/>
              <a:t>5/26/2021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25069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D1799-ACB5-4CB2-86A2-5C574F1C8706}" type="datetime1">
              <a:rPr lang="en-US" smtClean="0"/>
              <a:t>5/26/2021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6400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5DD0D6-7A82-473E-879B-C6ECD6CCCFEC}" type="datetime1">
              <a:rPr lang="en-US" smtClean="0"/>
              <a:t>5/26/2021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39691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5/26/2021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14852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605E03-BC17-41A7-854C-DFAB672737DC}" type="datetime1">
              <a:rPr lang="en-US" smtClean="0"/>
              <a:t>5/26/2021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203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6ED0C-1DA7-41F0-94CF-6218B1FEDFF1}"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54176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F02AB-6034-4B88-BC5A-7C17CB0EF809}"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472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6113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5/26/2021</a:t>
            </a:fld>
            <a:endParaRPr lang="en-US" dirty="0"/>
          </a:p>
        </p:txBody>
      </p:sp>
    </p:spTree>
    <p:extLst>
      <p:ext uri="{BB962C8B-B14F-4D97-AF65-F5344CB8AC3E}">
        <p14:creationId xmlns:p14="http://schemas.microsoft.com/office/powerpoint/2010/main" val="11820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5/26/2021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67925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5/26/2021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1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5/26/2021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53772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5/26/2021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74536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5/26/2021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99424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5/26/2021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90735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5/26/2021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9601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28" r:id="rId6"/>
    <p:sldLayoutId id="2147483724" r:id="rId7"/>
    <p:sldLayoutId id="2147483725" r:id="rId8"/>
    <p:sldLayoutId id="2147483726" r:id="rId9"/>
    <p:sldLayoutId id="2147483727" r:id="rId10"/>
    <p:sldLayoutId id="2147483729"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4408324-A84C-4A45-93B6-78D079CCE772}" type="datetime1">
              <a:rPr lang="en-US" smtClean="0"/>
              <a:t>5/26/2021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lgn="l"/>
            <a:fld id="{FAEF9944-A4F6-4C59-AEBD-678D6480B8EA}" type="slidenum">
              <a:rPr lang="en-US" smtClean="0"/>
              <a:pPr algn="l"/>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851612"/>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hyperlink" Target="https://creativecommons.org/licenses/by-nc-sa/3.0/" TargetMode="External"/><Relationship Id="rId4" Type="http://schemas.openxmlformats.org/officeDocument/2006/relationships/hyperlink" Target="https://www.enago.com/academy/question-answer-session-research-presentati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hyperlink" Target="https://creativecommons.org/licenses/by-nd/3.0/" TargetMode="External"/><Relationship Id="rId5" Type="http://schemas.openxmlformats.org/officeDocument/2006/relationships/image" Target="../media/image4.png"/><Relationship Id="rId4" Type="http://schemas.openxmlformats.org/officeDocument/2006/relationships/hyperlink" Target="http://theconversation.com/make-maths-mandatory-and-well-improve-our-international-education-rankings-11663" TargetMode="Externa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hyperlink" Target="https://creativecommons.org/licenses/by-nc-sa/3.0/" TargetMode="External"/><Relationship Id="rId4" Type="http://schemas.openxmlformats.org/officeDocument/2006/relationships/hyperlink" Target="https://www.enago.com/academy/question-answer-session-research-present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Underwater with sunbeams in the background">
            <a:extLst>
              <a:ext uri="{FF2B5EF4-FFF2-40B4-BE49-F238E27FC236}">
                <a16:creationId xmlns:a16="http://schemas.microsoft.com/office/drawing/2014/main" id="{3831611A-EF2C-4910-B037-C65B595FDC0E}"/>
              </a:ext>
            </a:extLst>
          </p:cNvPr>
          <p:cNvPicPr>
            <a:picLocks noChangeAspect="1"/>
          </p:cNvPicPr>
          <p:nvPr/>
        </p:nvPicPr>
        <p:blipFill rotWithShape="1">
          <a:blip r:embed="rId2"/>
          <a:srcRect r="-1" b="15708"/>
          <a:stretch/>
        </p:blipFill>
        <p:spPr>
          <a:xfrm>
            <a:off x="1524" y="10"/>
            <a:ext cx="12188952" cy="6857990"/>
          </a:xfrm>
          <a:prstGeom prst="rect">
            <a:avLst/>
          </a:prstGeom>
        </p:spPr>
      </p:pic>
      <p:grpSp>
        <p:nvGrpSpPr>
          <p:cNvPr id="23" name="Group 22">
            <a:extLst>
              <a:ext uri="{FF2B5EF4-FFF2-40B4-BE49-F238E27FC236}">
                <a16:creationId xmlns:a16="http://schemas.microsoft.com/office/drawing/2014/main" id="{FB8CE58F-407C-497E-B723-21FD8C6D35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937" y="721297"/>
            <a:ext cx="5565913" cy="5415406"/>
            <a:chOff x="797792" y="912854"/>
            <a:chExt cx="5298208" cy="5032292"/>
          </a:xfrm>
        </p:grpSpPr>
        <p:sp>
          <p:nvSpPr>
            <p:cNvPr id="24" name="Freeform: Shape 23">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439" y="1056388"/>
              <a:ext cx="4968823" cy="47480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671" y="1232452"/>
              <a:ext cx="4715122" cy="443990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E302F896-35BC-421E-9674-5540B29FAE9B}"/>
              </a:ext>
            </a:extLst>
          </p:cNvPr>
          <p:cNvSpPr>
            <a:spLocks noGrp="1"/>
          </p:cNvSpPr>
          <p:nvPr>
            <p:ph type="ctrTitle"/>
          </p:nvPr>
        </p:nvSpPr>
        <p:spPr>
          <a:xfrm>
            <a:off x="1471463" y="1685677"/>
            <a:ext cx="4181444" cy="2362673"/>
          </a:xfrm>
        </p:spPr>
        <p:txBody>
          <a:bodyPr anchor="b">
            <a:normAutofit fontScale="90000"/>
          </a:bodyPr>
          <a:lstStyle/>
          <a:p>
            <a:pPr algn="ctr">
              <a:lnSpc>
                <a:spcPct val="110000"/>
              </a:lnSpc>
            </a:pPr>
            <a:r>
              <a:rPr lang="en-AU" sz="1900" dirty="0">
                <a:solidFill>
                  <a:schemeClr val="tx1">
                    <a:lumMod val="75000"/>
                    <a:lumOff val="25000"/>
                  </a:schemeClr>
                </a:solidFill>
              </a:rPr>
              <a:t>Topic: Statistics Investigation</a:t>
            </a:r>
            <a:br>
              <a:rPr lang="en-AU" sz="1900" dirty="0">
                <a:solidFill>
                  <a:schemeClr val="tx1">
                    <a:lumMod val="75000"/>
                    <a:lumOff val="25000"/>
                  </a:schemeClr>
                </a:solidFill>
              </a:rPr>
            </a:br>
            <a:r>
              <a:rPr lang="en-AU" sz="1900" dirty="0">
                <a:solidFill>
                  <a:schemeClr val="tx1">
                    <a:lumMod val="75000"/>
                    <a:lumOff val="25000"/>
                  </a:schemeClr>
                </a:solidFill>
              </a:rPr>
              <a:t>EQ: How do I use the Mathematical Thinking Process to solve problems?</a:t>
            </a:r>
            <a:br>
              <a:rPr lang="en-AU" sz="1900" dirty="0">
                <a:solidFill>
                  <a:schemeClr val="tx1">
                    <a:lumMod val="75000"/>
                    <a:lumOff val="25000"/>
                  </a:schemeClr>
                </a:solidFill>
              </a:rPr>
            </a:br>
            <a:endParaRPr lang="en-AU" sz="1900" dirty="0">
              <a:solidFill>
                <a:schemeClr val="tx1">
                  <a:lumMod val="75000"/>
                  <a:lumOff val="25000"/>
                </a:schemeClr>
              </a:solidFill>
            </a:endParaRPr>
          </a:p>
        </p:txBody>
      </p:sp>
      <p:sp>
        <p:nvSpPr>
          <p:cNvPr id="3" name="Subtitle 2">
            <a:extLst>
              <a:ext uri="{FF2B5EF4-FFF2-40B4-BE49-F238E27FC236}">
                <a16:creationId xmlns:a16="http://schemas.microsoft.com/office/drawing/2014/main" id="{F79ABC76-5946-4115-B85F-8F3CCE126622}"/>
              </a:ext>
            </a:extLst>
          </p:cNvPr>
          <p:cNvSpPr>
            <a:spLocks noGrp="1"/>
          </p:cNvSpPr>
          <p:nvPr>
            <p:ph type="subTitle" idx="1"/>
          </p:nvPr>
        </p:nvSpPr>
        <p:spPr>
          <a:xfrm>
            <a:off x="1920240" y="4048350"/>
            <a:ext cx="3283888" cy="816301"/>
          </a:xfrm>
        </p:spPr>
        <p:txBody>
          <a:bodyPr anchor="t">
            <a:normAutofit/>
          </a:bodyPr>
          <a:lstStyle/>
          <a:p>
            <a:pPr algn="ctr">
              <a:lnSpc>
                <a:spcPct val="120000"/>
              </a:lnSpc>
            </a:pPr>
            <a:r>
              <a:rPr lang="en-AU" sz="1300">
                <a:solidFill>
                  <a:schemeClr val="tx1">
                    <a:lumMod val="75000"/>
                    <a:lumOff val="25000"/>
                  </a:schemeClr>
                </a:solidFill>
              </a:rPr>
              <a:t>Year 7 Mathematics</a:t>
            </a:r>
          </a:p>
          <a:p>
            <a:pPr algn="ctr">
              <a:lnSpc>
                <a:spcPct val="120000"/>
              </a:lnSpc>
            </a:pPr>
            <a:r>
              <a:rPr lang="en-AU" sz="1300">
                <a:solidFill>
                  <a:schemeClr val="tx1">
                    <a:lumMod val="75000"/>
                    <a:lumOff val="25000"/>
                  </a:schemeClr>
                </a:solidFill>
              </a:rPr>
              <a:t>Mrs Parlevliet</a:t>
            </a:r>
          </a:p>
        </p:txBody>
      </p:sp>
    </p:spTree>
    <p:extLst>
      <p:ext uri="{BB962C8B-B14F-4D97-AF65-F5344CB8AC3E}">
        <p14:creationId xmlns:p14="http://schemas.microsoft.com/office/powerpoint/2010/main" val="419289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30"/>
          <p:cNvSpPr/>
          <p:nvPr/>
        </p:nvSpPr>
        <p:spPr>
          <a:xfrm>
            <a:off x="284400" y="296800"/>
            <a:ext cx="11623200" cy="62644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6400">
              <a:latin typeface="Architects Daughter"/>
              <a:ea typeface="Architects Daughter"/>
              <a:cs typeface="Architects Daughter"/>
              <a:sym typeface="Architects Daughter"/>
            </a:endParaRPr>
          </a:p>
        </p:txBody>
      </p:sp>
      <p:sp>
        <p:nvSpPr>
          <p:cNvPr id="197" name="Google Shape;197;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GB" sz="3200" b="1" cap="none" dirty="0">
                <a:solidFill>
                  <a:schemeClr val="accent2"/>
                </a:solidFill>
                <a:latin typeface="Spectral"/>
                <a:ea typeface="Spectral"/>
                <a:cs typeface="Spectral"/>
                <a:sym typeface="Spectral"/>
              </a:rPr>
              <a:t>Step 3: Analyse information and data from a range of sources</a:t>
            </a:r>
            <a:br>
              <a:rPr lang="en-GB" b="1" cap="none" dirty="0">
                <a:solidFill>
                  <a:srgbClr val="434343"/>
                </a:solidFill>
                <a:latin typeface="Spectral"/>
                <a:ea typeface="Spectral"/>
                <a:cs typeface="Spectral"/>
                <a:sym typeface="Spectral"/>
              </a:rPr>
            </a:br>
            <a:r>
              <a:rPr lang="en" sz="2400" i="1" cap="none" dirty="0">
                <a:solidFill>
                  <a:srgbClr val="434343"/>
                </a:solidFill>
                <a:latin typeface="Calisto MT" panose="02040603050505030304" pitchFamily="18" charset="0"/>
                <a:ea typeface="Spectral"/>
                <a:cs typeface="Spectral"/>
                <a:sym typeface="Spectral"/>
              </a:rPr>
              <a:t>Perform experiments, conduct surveys and make measurements. </a:t>
            </a:r>
            <a:endParaRPr sz="2400" i="1" dirty="0">
              <a:solidFill>
                <a:srgbClr val="434343"/>
              </a:solidFill>
              <a:latin typeface="Calisto MT" panose="02040603050505030304" pitchFamily="18" charset="0"/>
              <a:ea typeface="Spectral"/>
              <a:cs typeface="Spectral"/>
              <a:sym typeface="Spectral"/>
            </a:endParaRPr>
          </a:p>
        </p:txBody>
      </p:sp>
      <p:sp>
        <p:nvSpPr>
          <p:cNvPr id="198" name="Google Shape;198;p30"/>
          <p:cNvSpPr txBox="1">
            <a:spLocks noGrp="1"/>
          </p:cNvSpPr>
          <p:nvPr>
            <p:ph type="body" idx="1"/>
          </p:nvPr>
        </p:nvSpPr>
        <p:spPr>
          <a:xfrm>
            <a:off x="415600" y="2146233"/>
            <a:ext cx="11360800" cy="2355600"/>
          </a:xfrm>
          <a:prstGeom prst="rect">
            <a:avLst/>
          </a:prstGeom>
        </p:spPr>
        <p:txBody>
          <a:bodyPr spcFirstLastPara="1" vert="horz" wrap="square" lIns="121900" tIns="121900" rIns="121900" bIns="121900" rtlCol="0" anchor="t" anchorCtr="0">
            <a:noAutofit/>
          </a:bodyPr>
          <a:lstStyle/>
          <a:p>
            <a:pPr>
              <a:buFont typeface="Open Sans"/>
              <a:buChar char="●"/>
            </a:pPr>
            <a:r>
              <a:rPr lang="en" sz="2800" dirty="0">
                <a:latin typeface="Calibri" panose="020F0502020204030204" pitchFamily="34" charset="0"/>
                <a:ea typeface="Open Sans"/>
                <a:cs typeface="Calibri" panose="020F0502020204030204" pitchFamily="34" charset="0"/>
                <a:sym typeface="Open Sans"/>
              </a:rPr>
              <a:t>There are 26 letters in the alphabet</a:t>
            </a:r>
            <a:endParaRPr sz="2800" dirty="0">
              <a:latin typeface="Calibri" panose="020F0502020204030204" pitchFamily="34" charset="0"/>
              <a:ea typeface="Open Sans"/>
              <a:cs typeface="Calibri" panose="020F0502020204030204" pitchFamily="34" charset="0"/>
              <a:sym typeface="Open Sans"/>
            </a:endParaRPr>
          </a:p>
          <a:p>
            <a:pPr>
              <a:buFont typeface="Open Sans"/>
              <a:buChar char="●"/>
            </a:pPr>
            <a:r>
              <a:rPr lang="en" sz="2800" dirty="0">
                <a:latin typeface="Calibri" panose="020F0502020204030204" pitchFamily="34" charset="0"/>
                <a:ea typeface="Open Sans"/>
                <a:cs typeface="Calibri" panose="020F0502020204030204" pitchFamily="34" charset="0"/>
                <a:sym typeface="Open Sans"/>
              </a:rPr>
              <a:t>It takes me 13.6 seconds to recite the alphabet </a:t>
            </a:r>
          </a:p>
          <a:p>
            <a:pPr lvl="1">
              <a:buFont typeface="Open Sans"/>
              <a:buChar char="●"/>
            </a:pPr>
            <a:r>
              <a:rPr lang="en" sz="2400" dirty="0">
                <a:latin typeface="Calibri" panose="020F0502020204030204" pitchFamily="34" charset="0"/>
                <a:ea typeface="Open Sans"/>
                <a:cs typeface="Calibri" panose="020F0502020204030204" pitchFamily="34" charset="0"/>
                <a:sym typeface="Open Sans"/>
              </a:rPr>
              <a:t>What can you do to find out how long it takes you to recite the alphabet?</a:t>
            </a:r>
            <a:endParaRPr sz="2400" dirty="0">
              <a:latin typeface="Calibri" panose="020F0502020204030204" pitchFamily="34" charset="0"/>
              <a:ea typeface="Open Sans"/>
              <a:cs typeface="Calibri" panose="020F0502020204030204" pitchFamily="34" charset="0"/>
              <a:sym typeface="Open Sans"/>
            </a:endParaRPr>
          </a:p>
        </p:txBody>
      </p:sp>
      <p:sp>
        <p:nvSpPr>
          <p:cNvPr id="203" name="Google Shape;203;p30"/>
          <p:cNvSpPr txBox="1"/>
          <p:nvPr/>
        </p:nvSpPr>
        <p:spPr>
          <a:xfrm>
            <a:off x="8233600" y="6218800"/>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a:solidFill>
                  <a:schemeClr val="dk1"/>
                </a:solidFill>
              </a:rPr>
              <a:t> © innovativeteachingideas.com</a:t>
            </a:r>
            <a:endParaRPr sz="1067" i="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animEffect transition="in" filter="fade">
                                      <p:cBhvr>
                                        <p:cTn id="7" dur="500"/>
                                        <p:tgtEl>
                                          <p:spTgt spid="1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xEl>
                                              <p:pRg st="1" end="1"/>
                                            </p:txEl>
                                          </p:spTgt>
                                        </p:tgtEl>
                                        <p:attrNameLst>
                                          <p:attrName>style.visibility</p:attrName>
                                        </p:attrNameLst>
                                      </p:cBhvr>
                                      <p:to>
                                        <p:strVal val="visible"/>
                                      </p:to>
                                    </p:set>
                                    <p:animEffect transition="in" filter="fade">
                                      <p:cBhvr>
                                        <p:cTn id="12" dur="500"/>
                                        <p:tgtEl>
                                          <p:spTgt spid="1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xEl>
                                              <p:pRg st="2" end="2"/>
                                            </p:txEl>
                                          </p:spTgt>
                                        </p:tgtEl>
                                        <p:attrNameLst>
                                          <p:attrName>style.visibility</p:attrName>
                                        </p:attrNameLst>
                                      </p:cBhvr>
                                      <p:to>
                                        <p:strVal val="visible"/>
                                      </p:to>
                                    </p:set>
                                    <p:animEffect transition="in" filter="fade">
                                      <p:cBhvr>
                                        <p:cTn id="17" dur="500"/>
                                        <p:tgtEl>
                                          <p:spTgt spid="1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30"/>
          <p:cNvSpPr/>
          <p:nvPr/>
        </p:nvSpPr>
        <p:spPr>
          <a:xfrm>
            <a:off x="284400" y="296800"/>
            <a:ext cx="11623200" cy="62644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6400">
              <a:latin typeface="Architects Daughter"/>
              <a:ea typeface="Architects Daughter"/>
              <a:cs typeface="Architects Daughter"/>
              <a:sym typeface="Architects Daughter"/>
            </a:endParaRPr>
          </a:p>
        </p:txBody>
      </p:sp>
      <p:sp>
        <p:nvSpPr>
          <p:cNvPr id="197" name="Google Shape;197;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GB" sz="3200" b="1" cap="none" dirty="0">
                <a:solidFill>
                  <a:schemeClr val="accent2"/>
                </a:solidFill>
                <a:latin typeface="Spectral"/>
                <a:ea typeface="Spectral"/>
                <a:cs typeface="Spectral"/>
                <a:sym typeface="Spectral"/>
              </a:rPr>
              <a:t>Step 4: Apply existing mathematic knowledge and strategies to obtain a solution</a:t>
            </a:r>
            <a:br>
              <a:rPr lang="en-GB" b="1" cap="none" dirty="0">
                <a:solidFill>
                  <a:srgbClr val="434343"/>
                </a:solidFill>
                <a:latin typeface="Spectral"/>
                <a:ea typeface="Spectral"/>
                <a:cs typeface="Spectral"/>
                <a:sym typeface="Spectral"/>
              </a:rPr>
            </a:br>
            <a:r>
              <a:rPr lang="en" sz="2400" i="1" cap="none" dirty="0">
                <a:solidFill>
                  <a:srgbClr val="434343"/>
                </a:solidFill>
                <a:latin typeface="Calisto MT" panose="02040603050505030304" pitchFamily="18" charset="0"/>
                <a:ea typeface="Spectral"/>
                <a:cs typeface="Spectral"/>
                <a:sym typeface="Spectral"/>
              </a:rPr>
              <a:t>Perform experiments, conduct surveys and make measurements. If appropriate, create and use formulas.</a:t>
            </a:r>
            <a:endParaRPr sz="2400" i="1" dirty="0">
              <a:solidFill>
                <a:srgbClr val="434343"/>
              </a:solidFill>
              <a:latin typeface="Calisto MT" panose="02040603050505030304" pitchFamily="18" charset="0"/>
              <a:ea typeface="Spectral"/>
              <a:cs typeface="Spectral"/>
              <a:sym typeface="Spectral"/>
            </a:endParaRPr>
          </a:p>
        </p:txBody>
      </p:sp>
      <p:sp>
        <p:nvSpPr>
          <p:cNvPr id="198" name="Google Shape;198;p30"/>
          <p:cNvSpPr txBox="1">
            <a:spLocks noGrp="1"/>
          </p:cNvSpPr>
          <p:nvPr>
            <p:ph type="body" idx="1"/>
          </p:nvPr>
        </p:nvSpPr>
        <p:spPr>
          <a:xfrm>
            <a:off x="415600" y="2169751"/>
            <a:ext cx="11360800" cy="1800465"/>
          </a:xfrm>
          <a:prstGeom prst="rect">
            <a:avLst/>
          </a:prstGeom>
        </p:spPr>
        <p:txBody>
          <a:bodyPr spcFirstLastPara="1" vert="horz" wrap="square" lIns="121900" tIns="121900" rIns="121900" bIns="121900" rtlCol="0" anchor="t" anchorCtr="0">
            <a:noAutofit/>
          </a:bodyPr>
          <a:lstStyle/>
          <a:p>
            <a:pPr>
              <a:buFont typeface="Open Sans"/>
              <a:buChar char="●"/>
            </a:pPr>
            <a:r>
              <a:rPr lang="en-AU" sz="2400" dirty="0">
                <a:latin typeface="Calibri" panose="020F0502020204030204" pitchFamily="34" charset="0"/>
                <a:ea typeface="Open Sans"/>
                <a:cs typeface="Calibri" panose="020F0502020204030204" pitchFamily="34" charset="0"/>
                <a:sym typeface="Open Sans"/>
              </a:rPr>
              <a:t>Use your measurements and any recorded values to calculate your answer.</a:t>
            </a:r>
          </a:p>
          <a:p>
            <a:pPr>
              <a:buFont typeface="Open Sans"/>
              <a:buChar char="●"/>
            </a:pPr>
            <a:r>
              <a:rPr lang="en-GB" sz="2400" dirty="0">
                <a:latin typeface="Calibri" panose="020F0502020204030204" pitchFamily="34" charset="0"/>
                <a:ea typeface="Open Sans"/>
                <a:cs typeface="Calibri" panose="020F0502020204030204" pitchFamily="34" charset="0"/>
                <a:sym typeface="Open Sans"/>
              </a:rPr>
              <a:t>There are 60 seconds in 1 minute, 60 minutes in 1 hour</a:t>
            </a:r>
          </a:p>
          <a:p>
            <a:pPr>
              <a:buFont typeface="Open Sans"/>
              <a:buChar char="●"/>
            </a:pPr>
            <a:r>
              <a:rPr lang="en-GB" sz="2400" dirty="0">
                <a:latin typeface="Calibri" panose="020F0502020204030204" pitchFamily="34" charset="0"/>
                <a:ea typeface="Open Sans"/>
                <a:cs typeface="Calibri" panose="020F0502020204030204" pitchFamily="34" charset="0"/>
                <a:sym typeface="Open Sans"/>
              </a:rPr>
              <a:t>There are 24 hours in one day</a:t>
            </a:r>
          </a:p>
          <a:p>
            <a:pPr>
              <a:buFont typeface="Open Sans"/>
              <a:buChar char="●"/>
            </a:pPr>
            <a:r>
              <a:rPr lang="en-GB" sz="2400" dirty="0">
                <a:latin typeface="Calibri" panose="020F0502020204030204" pitchFamily="34" charset="0"/>
                <a:ea typeface="Open Sans"/>
                <a:cs typeface="Calibri" panose="020F0502020204030204" pitchFamily="34" charset="0"/>
                <a:sym typeface="Open Sans"/>
              </a:rPr>
              <a:t>There are 3,600 seconds in 1 hour, 86, 400 seconds in 1 day</a:t>
            </a:r>
            <a:endParaRPr sz="2400" dirty="0">
              <a:latin typeface="Calibri" panose="020F0502020204030204" pitchFamily="34" charset="0"/>
              <a:ea typeface="Open Sans"/>
              <a:cs typeface="Calibri" panose="020F0502020204030204" pitchFamily="34" charset="0"/>
              <a:sym typeface="Open Sans"/>
            </a:endParaRPr>
          </a:p>
        </p:txBody>
      </p:sp>
      <p:sp>
        <p:nvSpPr>
          <p:cNvPr id="199" name="Google Shape;199;p30"/>
          <p:cNvSpPr txBox="1"/>
          <p:nvPr/>
        </p:nvSpPr>
        <p:spPr>
          <a:xfrm>
            <a:off x="2511042" y="4352016"/>
            <a:ext cx="4474400" cy="931600"/>
          </a:xfrm>
          <a:prstGeom prst="rect">
            <a:avLst/>
          </a:prstGeom>
          <a:noFill/>
          <a:ln>
            <a:noFill/>
          </a:ln>
        </p:spPr>
        <p:txBody>
          <a:bodyPr spcFirstLastPara="1" wrap="square" lIns="121900" tIns="121900" rIns="121900" bIns="121900" anchor="t" anchorCtr="0">
            <a:noAutofit/>
          </a:bodyPr>
          <a:lstStyle/>
          <a:p>
            <a:pPr algn="ctr"/>
            <a:r>
              <a:rPr lang="en" sz="4000" dirty="0">
                <a:latin typeface="Ink Free" panose="03080402000500000000" pitchFamily="66" charset="0"/>
                <a:ea typeface="Architects Daughter"/>
                <a:cs typeface="Architects Daughter"/>
                <a:sym typeface="Architects Daughter"/>
              </a:rPr>
              <a:t>86,400                 </a:t>
            </a:r>
            <a:endParaRPr sz="4000" dirty="0">
              <a:latin typeface="Ink Free" panose="03080402000500000000" pitchFamily="66" charset="0"/>
              <a:ea typeface="Architects Daughter"/>
              <a:cs typeface="Architects Daughter"/>
              <a:sym typeface="Architects Daughter"/>
            </a:endParaRPr>
          </a:p>
        </p:txBody>
      </p:sp>
      <p:cxnSp>
        <p:nvCxnSpPr>
          <p:cNvPr id="200" name="Google Shape;200;p30"/>
          <p:cNvCxnSpPr/>
          <p:nvPr/>
        </p:nvCxnSpPr>
        <p:spPr>
          <a:xfrm>
            <a:off x="3858275" y="5150416"/>
            <a:ext cx="1862800" cy="0"/>
          </a:xfrm>
          <a:prstGeom prst="straightConnector1">
            <a:avLst/>
          </a:prstGeom>
          <a:noFill/>
          <a:ln w="9525" cap="flat" cmpd="sng">
            <a:solidFill>
              <a:schemeClr val="dk2"/>
            </a:solidFill>
            <a:prstDash val="solid"/>
            <a:round/>
            <a:headEnd type="none" w="med" len="med"/>
            <a:tailEnd type="none" w="med" len="med"/>
          </a:ln>
        </p:spPr>
      </p:cxnSp>
      <p:sp>
        <p:nvSpPr>
          <p:cNvPr id="201" name="Google Shape;201;p30"/>
          <p:cNvSpPr txBox="1"/>
          <p:nvPr/>
        </p:nvSpPr>
        <p:spPr>
          <a:xfrm>
            <a:off x="2789675" y="5024216"/>
            <a:ext cx="4000000" cy="763600"/>
          </a:xfrm>
          <a:prstGeom prst="rect">
            <a:avLst/>
          </a:prstGeom>
          <a:noFill/>
          <a:ln>
            <a:noFill/>
          </a:ln>
        </p:spPr>
        <p:txBody>
          <a:bodyPr spcFirstLastPara="1" wrap="square" lIns="121900" tIns="121900" rIns="121900" bIns="121900" anchor="t" anchorCtr="0">
            <a:noAutofit/>
          </a:bodyPr>
          <a:lstStyle/>
          <a:p>
            <a:pPr algn="ctr"/>
            <a:r>
              <a:rPr lang="en" sz="4000" dirty="0">
                <a:solidFill>
                  <a:schemeClr val="dk1"/>
                </a:solidFill>
                <a:latin typeface="Ink Free" panose="03080402000500000000" pitchFamily="66" charset="0"/>
                <a:ea typeface="Architects Daughter"/>
                <a:cs typeface="Architects Daughter"/>
                <a:sym typeface="Architects Daughter"/>
              </a:rPr>
              <a:t>13.6</a:t>
            </a:r>
            <a:endParaRPr sz="2400" dirty="0">
              <a:latin typeface="Ink Free" panose="03080402000500000000" pitchFamily="66" charset="0"/>
            </a:endParaRPr>
          </a:p>
        </p:txBody>
      </p:sp>
      <p:sp>
        <p:nvSpPr>
          <p:cNvPr id="202" name="Google Shape;202;p30"/>
          <p:cNvSpPr txBox="1"/>
          <p:nvPr/>
        </p:nvSpPr>
        <p:spPr>
          <a:xfrm>
            <a:off x="5092742" y="4642416"/>
            <a:ext cx="4000000" cy="763600"/>
          </a:xfrm>
          <a:prstGeom prst="rect">
            <a:avLst/>
          </a:prstGeom>
          <a:noFill/>
          <a:ln>
            <a:noFill/>
          </a:ln>
        </p:spPr>
        <p:txBody>
          <a:bodyPr spcFirstLastPara="1" wrap="square" lIns="121900" tIns="121900" rIns="121900" bIns="121900" anchor="t" anchorCtr="0">
            <a:noAutofit/>
          </a:bodyPr>
          <a:lstStyle/>
          <a:p>
            <a:pPr algn="ctr"/>
            <a:r>
              <a:rPr lang="en" sz="4000" dirty="0">
                <a:solidFill>
                  <a:schemeClr val="dk1"/>
                </a:solidFill>
                <a:latin typeface="Ink Free" panose="03080402000500000000" pitchFamily="66" charset="0"/>
                <a:ea typeface="Architects Daughter"/>
                <a:cs typeface="Architects Daughter"/>
                <a:sym typeface="Architects Daughter"/>
              </a:rPr>
              <a:t>= 6,352.94</a:t>
            </a:r>
            <a:endParaRPr sz="2400" dirty="0">
              <a:latin typeface="Ink Free" panose="03080402000500000000" pitchFamily="66" charset="0"/>
            </a:endParaRPr>
          </a:p>
        </p:txBody>
      </p:sp>
      <p:sp>
        <p:nvSpPr>
          <p:cNvPr id="203" name="Google Shape;203;p30"/>
          <p:cNvSpPr txBox="1"/>
          <p:nvPr/>
        </p:nvSpPr>
        <p:spPr>
          <a:xfrm>
            <a:off x="8254000" y="6202351"/>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a:solidFill>
                  <a:schemeClr val="dk1"/>
                </a:solidFill>
              </a:rPr>
              <a:t> © innovativeteachingideas.com</a:t>
            </a:r>
            <a:endParaRPr sz="1067" i="1">
              <a:solidFill>
                <a:schemeClr val="dk1"/>
              </a:solidFill>
            </a:endParaRPr>
          </a:p>
        </p:txBody>
      </p:sp>
    </p:spTree>
    <p:extLst>
      <p:ext uri="{BB962C8B-B14F-4D97-AF65-F5344CB8AC3E}">
        <p14:creationId xmlns:p14="http://schemas.microsoft.com/office/powerpoint/2010/main" val="12332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animEffect transition="in" filter="randombar(horizontal)">
                                      <p:cBhvr>
                                        <p:cTn id="7" dur="500"/>
                                        <p:tgtEl>
                                          <p:spTgt spid="1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98">
                                            <p:txEl>
                                              <p:pRg st="1" end="1"/>
                                            </p:txEl>
                                          </p:spTgt>
                                        </p:tgtEl>
                                        <p:attrNameLst>
                                          <p:attrName>style.visibility</p:attrName>
                                        </p:attrNameLst>
                                      </p:cBhvr>
                                      <p:to>
                                        <p:strVal val="visible"/>
                                      </p:to>
                                    </p:set>
                                    <p:animEffect transition="in" filter="randombar(horizontal)">
                                      <p:cBhvr>
                                        <p:cTn id="12" dur="500"/>
                                        <p:tgtEl>
                                          <p:spTgt spid="1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98">
                                            <p:txEl>
                                              <p:pRg st="2" end="2"/>
                                            </p:txEl>
                                          </p:spTgt>
                                        </p:tgtEl>
                                        <p:attrNameLst>
                                          <p:attrName>style.visibility</p:attrName>
                                        </p:attrNameLst>
                                      </p:cBhvr>
                                      <p:to>
                                        <p:strVal val="visible"/>
                                      </p:to>
                                    </p:set>
                                    <p:animEffect transition="in" filter="randombar(horizontal)">
                                      <p:cBhvr>
                                        <p:cTn id="17" dur="500"/>
                                        <p:tgtEl>
                                          <p:spTgt spid="1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98">
                                            <p:txEl>
                                              <p:pRg st="3" end="3"/>
                                            </p:txEl>
                                          </p:spTgt>
                                        </p:tgtEl>
                                        <p:attrNameLst>
                                          <p:attrName>style.visibility</p:attrName>
                                        </p:attrNameLst>
                                      </p:cBhvr>
                                      <p:to>
                                        <p:strVal val="visible"/>
                                      </p:to>
                                    </p:set>
                                    <p:animEffect transition="in" filter="randombar(horizontal)">
                                      <p:cBhvr>
                                        <p:cTn id="22" dur="500"/>
                                        <p:tgtEl>
                                          <p:spTgt spid="1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30"/>
          <p:cNvSpPr/>
          <p:nvPr/>
        </p:nvSpPr>
        <p:spPr>
          <a:xfrm>
            <a:off x="284400" y="296800"/>
            <a:ext cx="11623200" cy="62644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6400">
              <a:latin typeface="Architects Daughter"/>
              <a:ea typeface="Architects Daughter"/>
              <a:cs typeface="Architects Daughter"/>
              <a:sym typeface="Architects Daughter"/>
            </a:endParaRPr>
          </a:p>
        </p:txBody>
      </p:sp>
      <p:sp>
        <p:nvSpPr>
          <p:cNvPr id="197" name="Google Shape;197;p30"/>
          <p:cNvSpPr txBox="1">
            <a:spLocks noGrp="1"/>
          </p:cNvSpPr>
          <p:nvPr>
            <p:ph type="title"/>
          </p:nvPr>
        </p:nvSpPr>
        <p:spPr>
          <a:xfrm>
            <a:off x="415600" y="469676"/>
            <a:ext cx="11360800" cy="763600"/>
          </a:xfrm>
          <a:prstGeom prst="rect">
            <a:avLst/>
          </a:prstGeom>
        </p:spPr>
        <p:txBody>
          <a:bodyPr spcFirstLastPara="1" vert="horz" wrap="square" lIns="121900" tIns="121900" rIns="121900" bIns="121900" rtlCol="0" anchor="t" anchorCtr="0">
            <a:noAutofit/>
          </a:bodyPr>
          <a:lstStyle/>
          <a:p>
            <a:pPr algn="ctr"/>
            <a:r>
              <a:rPr lang="en-GB" sz="3200" b="1" cap="none" dirty="0">
                <a:solidFill>
                  <a:schemeClr val="accent2"/>
                </a:solidFill>
                <a:latin typeface="Spectral"/>
                <a:ea typeface="Spectral"/>
                <a:cs typeface="Spectral"/>
                <a:sym typeface="Spectral"/>
              </a:rPr>
              <a:t>Step 5: Check that your solution makes sense</a:t>
            </a:r>
            <a:br>
              <a:rPr lang="en-GB" b="1" cap="none" dirty="0">
                <a:solidFill>
                  <a:srgbClr val="434343"/>
                </a:solidFill>
                <a:latin typeface="Spectral"/>
                <a:ea typeface="Spectral"/>
                <a:cs typeface="Spectral"/>
                <a:sym typeface="Spectral"/>
              </a:rPr>
            </a:br>
            <a:r>
              <a:rPr lang="en" sz="2400" i="1" cap="none" dirty="0">
                <a:solidFill>
                  <a:srgbClr val="434343"/>
                </a:solidFill>
                <a:latin typeface="Calisto MT" panose="02040603050505030304" pitchFamily="18" charset="0"/>
                <a:ea typeface="Spectral"/>
                <a:cs typeface="Spectral"/>
                <a:sym typeface="Spectral"/>
              </a:rPr>
              <a:t>Are your answers realistic? Can someone carry out your answer in real life?</a:t>
            </a:r>
            <a:endParaRPr sz="2400" i="1" dirty="0">
              <a:solidFill>
                <a:srgbClr val="434343"/>
              </a:solidFill>
              <a:latin typeface="Calisto MT" panose="02040603050505030304" pitchFamily="18" charset="0"/>
              <a:ea typeface="Spectral"/>
              <a:cs typeface="Spectral"/>
              <a:sym typeface="Spectral"/>
            </a:endParaRPr>
          </a:p>
        </p:txBody>
      </p:sp>
      <p:sp>
        <p:nvSpPr>
          <p:cNvPr id="198" name="Google Shape;198;p30"/>
          <p:cNvSpPr txBox="1">
            <a:spLocks noGrp="1"/>
          </p:cNvSpPr>
          <p:nvPr>
            <p:ph type="body" idx="1"/>
          </p:nvPr>
        </p:nvSpPr>
        <p:spPr>
          <a:xfrm>
            <a:off x="415600" y="1933316"/>
            <a:ext cx="11360800" cy="2355600"/>
          </a:xfrm>
          <a:prstGeom prst="rect">
            <a:avLst/>
          </a:prstGeom>
        </p:spPr>
        <p:txBody>
          <a:bodyPr spcFirstLastPara="1" vert="horz" wrap="square" lIns="121900" tIns="121900" rIns="121900" bIns="121900" rtlCol="0" anchor="t" anchorCtr="0">
            <a:noAutofit/>
          </a:bodyPr>
          <a:lstStyle/>
          <a:p>
            <a:pPr marL="152396" indent="0">
              <a:buNone/>
            </a:pPr>
            <a:r>
              <a:rPr lang="en-GB" sz="2400" dirty="0">
                <a:solidFill>
                  <a:srgbClr val="434343"/>
                </a:solidFill>
                <a:latin typeface="Open Sans"/>
                <a:ea typeface="Open Sans"/>
                <a:cs typeface="Open Sans"/>
                <a:sym typeface="Open Sans"/>
              </a:rPr>
              <a:t>It takes 13.6 seconds to say the alphabet. Given that there are 86,400 seconds in 24 hour, one could recite the alphabet 6,352 times in that time frame. This is without taking a break or making no mistakes which could be difficult to do.</a:t>
            </a:r>
          </a:p>
        </p:txBody>
      </p:sp>
      <p:sp>
        <p:nvSpPr>
          <p:cNvPr id="199" name="Google Shape;199;p30"/>
          <p:cNvSpPr txBox="1"/>
          <p:nvPr/>
        </p:nvSpPr>
        <p:spPr>
          <a:xfrm>
            <a:off x="2491792" y="3775558"/>
            <a:ext cx="4474400" cy="931600"/>
          </a:xfrm>
          <a:prstGeom prst="rect">
            <a:avLst/>
          </a:prstGeom>
          <a:noFill/>
          <a:ln>
            <a:noFill/>
          </a:ln>
        </p:spPr>
        <p:txBody>
          <a:bodyPr spcFirstLastPara="1" wrap="square" lIns="121900" tIns="121900" rIns="121900" bIns="121900" anchor="t" anchorCtr="0">
            <a:noAutofit/>
          </a:bodyPr>
          <a:lstStyle/>
          <a:p>
            <a:pPr algn="ctr"/>
            <a:r>
              <a:rPr lang="en" sz="4000" dirty="0">
                <a:latin typeface="Ink Free" panose="03080402000500000000" pitchFamily="66" charset="0"/>
                <a:ea typeface="Architects Daughter"/>
                <a:cs typeface="Architects Daughter"/>
                <a:sym typeface="Architects Daughter"/>
              </a:rPr>
              <a:t>86,400                 </a:t>
            </a:r>
            <a:endParaRPr sz="4000" dirty="0">
              <a:latin typeface="Ink Free" panose="03080402000500000000" pitchFamily="66" charset="0"/>
              <a:ea typeface="Architects Daughter"/>
              <a:cs typeface="Architects Daughter"/>
              <a:sym typeface="Architects Daughter"/>
            </a:endParaRPr>
          </a:p>
        </p:txBody>
      </p:sp>
      <p:cxnSp>
        <p:nvCxnSpPr>
          <p:cNvPr id="200" name="Google Shape;200;p30"/>
          <p:cNvCxnSpPr/>
          <p:nvPr/>
        </p:nvCxnSpPr>
        <p:spPr>
          <a:xfrm>
            <a:off x="3839025" y="4573958"/>
            <a:ext cx="1862800" cy="0"/>
          </a:xfrm>
          <a:prstGeom prst="straightConnector1">
            <a:avLst/>
          </a:prstGeom>
          <a:noFill/>
          <a:ln w="9525" cap="flat" cmpd="sng">
            <a:solidFill>
              <a:schemeClr val="dk2"/>
            </a:solidFill>
            <a:prstDash val="solid"/>
            <a:round/>
            <a:headEnd type="none" w="med" len="med"/>
            <a:tailEnd type="none" w="med" len="med"/>
          </a:ln>
        </p:spPr>
      </p:cxnSp>
      <p:sp>
        <p:nvSpPr>
          <p:cNvPr id="201" name="Google Shape;201;p30"/>
          <p:cNvSpPr txBox="1"/>
          <p:nvPr/>
        </p:nvSpPr>
        <p:spPr>
          <a:xfrm>
            <a:off x="2770425" y="4447758"/>
            <a:ext cx="4000000" cy="763600"/>
          </a:xfrm>
          <a:prstGeom prst="rect">
            <a:avLst/>
          </a:prstGeom>
          <a:noFill/>
          <a:ln>
            <a:noFill/>
          </a:ln>
        </p:spPr>
        <p:txBody>
          <a:bodyPr spcFirstLastPara="1" wrap="square" lIns="121900" tIns="121900" rIns="121900" bIns="121900" anchor="t" anchorCtr="0">
            <a:noAutofit/>
          </a:bodyPr>
          <a:lstStyle/>
          <a:p>
            <a:pPr algn="ctr"/>
            <a:r>
              <a:rPr lang="en" sz="4000" dirty="0">
                <a:solidFill>
                  <a:schemeClr val="dk1"/>
                </a:solidFill>
                <a:latin typeface="Ink Free" panose="03080402000500000000" pitchFamily="66" charset="0"/>
                <a:ea typeface="Architects Daughter"/>
                <a:cs typeface="Architects Daughter"/>
                <a:sym typeface="Architects Daughter"/>
              </a:rPr>
              <a:t>13.6</a:t>
            </a:r>
            <a:endParaRPr sz="2400" dirty="0">
              <a:latin typeface="Ink Free" panose="03080402000500000000" pitchFamily="66" charset="0"/>
            </a:endParaRPr>
          </a:p>
        </p:txBody>
      </p:sp>
      <p:sp>
        <p:nvSpPr>
          <p:cNvPr id="202" name="Google Shape;202;p30"/>
          <p:cNvSpPr txBox="1"/>
          <p:nvPr/>
        </p:nvSpPr>
        <p:spPr>
          <a:xfrm>
            <a:off x="5073492" y="4065958"/>
            <a:ext cx="4000000" cy="763600"/>
          </a:xfrm>
          <a:prstGeom prst="rect">
            <a:avLst/>
          </a:prstGeom>
          <a:noFill/>
          <a:ln>
            <a:noFill/>
          </a:ln>
        </p:spPr>
        <p:txBody>
          <a:bodyPr spcFirstLastPara="1" wrap="square" lIns="121900" tIns="121900" rIns="121900" bIns="121900" anchor="t" anchorCtr="0">
            <a:noAutofit/>
          </a:bodyPr>
          <a:lstStyle/>
          <a:p>
            <a:pPr algn="ctr"/>
            <a:r>
              <a:rPr lang="en" sz="4000" dirty="0">
                <a:solidFill>
                  <a:schemeClr val="dk1"/>
                </a:solidFill>
                <a:latin typeface="Ink Free" panose="03080402000500000000" pitchFamily="66" charset="0"/>
                <a:ea typeface="Architects Daughter"/>
                <a:cs typeface="Architects Daughter"/>
                <a:sym typeface="Architects Daughter"/>
              </a:rPr>
              <a:t>= 6,352.94</a:t>
            </a:r>
            <a:endParaRPr sz="2400" dirty="0">
              <a:latin typeface="Ink Free" panose="03080402000500000000" pitchFamily="66" charset="0"/>
            </a:endParaRPr>
          </a:p>
        </p:txBody>
      </p:sp>
      <p:sp>
        <p:nvSpPr>
          <p:cNvPr id="203" name="Google Shape;203;p30"/>
          <p:cNvSpPr txBox="1"/>
          <p:nvPr/>
        </p:nvSpPr>
        <p:spPr>
          <a:xfrm>
            <a:off x="8233600" y="6218800"/>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a:solidFill>
                  <a:schemeClr val="dk1"/>
                </a:solidFill>
              </a:rPr>
              <a:t> © innovativeteachingideas.com</a:t>
            </a:r>
            <a:endParaRPr sz="1067" i="1">
              <a:solidFill>
                <a:schemeClr val="dk1"/>
              </a:solidFill>
            </a:endParaRPr>
          </a:p>
        </p:txBody>
      </p:sp>
    </p:spTree>
    <p:extLst>
      <p:ext uri="{BB962C8B-B14F-4D97-AF65-F5344CB8AC3E}">
        <p14:creationId xmlns:p14="http://schemas.microsoft.com/office/powerpoint/2010/main" val="2458416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32"/>
          <p:cNvSpPr/>
          <p:nvPr/>
        </p:nvSpPr>
        <p:spPr>
          <a:xfrm>
            <a:off x="284400" y="296800"/>
            <a:ext cx="11623200" cy="62644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6400">
              <a:latin typeface="Architects Daughter"/>
              <a:ea typeface="Architects Daughter"/>
              <a:cs typeface="Architects Daughter"/>
              <a:sym typeface="Architects Daughter"/>
            </a:endParaRPr>
          </a:p>
        </p:txBody>
      </p:sp>
      <p:sp>
        <p:nvSpPr>
          <p:cNvPr id="223" name="Google Shape;223;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AU" sz="3200" b="1" cap="none" dirty="0">
                <a:solidFill>
                  <a:schemeClr val="accent2"/>
                </a:solidFill>
                <a:latin typeface="Spectral"/>
                <a:ea typeface="Spectral"/>
                <a:cs typeface="Spectral"/>
                <a:sym typeface="Spectral"/>
              </a:rPr>
              <a:t>Step 6: Conclusion</a:t>
            </a:r>
            <a:br>
              <a:rPr lang="en-AU" sz="3200" b="1" cap="none" dirty="0">
                <a:solidFill>
                  <a:srgbClr val="434343"/>
                </a:solidFill>
                <a:latin typeface="Spectral"/>
                <a:ea typeface="Spectral"/>
                <a:cs typeface="Spectral"/>
                <a:sym typeface="Spectral"/>
              </a:rPr>
            </a:br>
            <a:r>
              <a:rPr lang="en" sz="2400" i="1" cap="none" dirty="0">
                <a:solidFill>
                  <a:srgbClr val="434343"/>
                </a:solidFill>
                <a:latin typeface="Calisto MT" panose="02040603050505030304" pitchFamily="18" charset="0"/>
                <a:ea typeface="Spectral"/>
                <a:cs typeface="Spectral"/>
                <a:sym typeface="Spectral"/>
              </a:rPr>
              <a:t>State your final answer. Discuss possible sources of error, interesting facts learned and possible extensions.  </a:t>
            </a:r>
            <a:endParaRPr sz="3200" i="1" dirty="0">
              <a:solidFill>
                <a:srgbClr val="434343"/>
              </a:solidFill>
              <a:latin typeface="Calisto MT" panose="02040603050505030304" pitchFamily="18" charset="0"/>
              <a:ea typeface="Spectral"/>
              <a:cs typeface="Spectral"/>
              <a:sym typeface="Spectral"/>
            </a:endParaRPr>
          </a:p>
        </p:txBody>
      </p:sp>
      <p:sp>
        <p:nvSpPr>
          <p:cNvPr id="224" name="Google Shape;224;p32"/>
          <p:cNvSpPr txBox="1">
            <a:spLocks noGrp="1"/>
          </p:cNvSpPr>
          <p:nvPr>
            <p:ph type="body" idx="1"/>
          </p:nvPr>
        </p:nvSpPr>
        <p:spPr>
          <a:xfrm>
            <a:off x="415600" y="2146233"/>
            <a:ext cx="11360800" cy="4555200"/>
          </a:xfrm>
          <a:prstGeom prst="rect">
            <a:avLst/>
          </a:prstGeom>
        </p:spPr>
        <p:txBody>
          <a:bodyPr spcFirstLastPara="1" vert="horz" wrap="square" lIns="121900" tIns="121900" rIns="121900" bIns="121900" rtlCol="0" anchor="t" anchorCtr="0">
            <a:noAutofit/>
          </a:bodyPr>
          <a:lstStyle/>
          <a:p>
            <a:pPr marL="0" indent="0">
              <a:lnSpc>
                <a:spcPct val="115000"/>
              </a:lnSpc>
              <a:buNone/>
            </a:pPr>
            <a:r>
              <a:rPr lang="en" sz="1867" dirty="0">
                <a:solidFill>
                  <a:srgbClr val="434343"/>
                </a:solidFill>
                <a:latin typeface="Open Sans"/>
                <a:ea typeface="Open Sans"/>
                <a:cs typeface="Open Sans"/>
                <a:sym typeface="Open Sans"/>
              </a:rPr>
              <a:t>Based on this analysis, we conclude that we can say the alphabet 6,352 times  in 24 hours. </a:t>
            </a:r>
            <a:endParaRPr sz="1867" dirty="0">
              <a:solidFill>
                <a:srgbClr val="434343"/>
              </a:solidFill>
              <a:latin typeface="Open Sans"/>
              <a:ea typeface="Open Sans"/>
              <a:cs typeface="Open Sans"/>
              <a:sym typeface="Open Sans"/>
            </a:endParaRPr>
          </a:p>
          <a:p>
            <a:pPr marL="0" indent="0">
              <a:lnSpc>
                <a:spcPct val="115000"/>
              </a:lnSpc>
              <a:buClr>
                <a:schemeClr val="dk1"/>
              </a:buClr>
              <a:buSzPts val="1100"/>
              <a:buNone/>
            </a:pPr>
            <a:endParaRPr sz="1867" dirty="0">
              <a:solidFill>
                <a:srgbClr val="434343"/>
              </a:solidFill>
              <a:latin typeface="Open Sans"/>
              <a:ea typeface="Open Sans"/>
              <a:cs typeface="Open Sans"/>
              <a:sym typeface="Open Sans"/>
            </a:endParaRPr>
          </a:p>
          <a:p>
            <a:pPr marL="0" indent="0">
              <a:lnSpc>
                <a:spcPct val="115000"/>
              </a:lnSpc>
              <a:buNone/>
            </a:pPr>
            <a:r>
              <a:rPr lang="en" sz="1867" dirty="0">
                <a:solidFill>
                  <a:srgbClr val="434343"/>
                </a:solidFill>
                <a:latin typeface="Open Sans"/>
                <a:ea typeface="Open Sans"/>
                <a:cs typeface="Open Sans"/>
                <a:sym typeface="Open Sans"/>
              </a:rPr>
              <a:t>It takes 13.6 seconds to say the alphabet. Given that there are 86,400 seconds in 24 hour, one could recite the alphabet 6,352 times in that time frame. </a:t>
            </a:r>
            <a:endParaRPr sz="1867" dirty="0">
              <a:solidFill>
                <a:srgbClr val="434343"/>
              </a:solidFill>
              <a:latin typeface="Open Sans"/>
              <a:ea typeface="Open Sans"/>
              <a:cs typeface="Open Sans"/>
              <a:sym typeface="Open Sans"/>
            </a:endParaRPr>
          </a:p>
          <a:p>
            <a:pPr marL="0" indent="0">
              <a:lnSpc>
                <a:spcPct val="115000"/>
              </a:lnSpc>
              <a:buClr>
                <a:schemeClr val="dk1"/>
              </a:buClr>
              <a:buSzPts val="1100"/>
              <a:buNone/>
            </a:pPr>
            <a:endParaRPr sz="1867" dirty="0">
              <a:solidFill>
                <a:srgbClr val="434343"/>
              </a:solidFill>
              <a:latin typeface="Open Sans"/>
              <a:ea typeface="Open Sans"/>
              <a:cs typeface="Open Sans"/>
              <a:sym typeface="Open Sans"/>
            </a:endParaRPr>
          </a:p>
          <a:p>
            <a:pPr marL="0" indent="0">
              <a:lnSpc>
                <a:spcPct val="115000"/>
              </a:lnSpc>
              <a:buNone/>
            </a:pPr>
            <a:r>
              <a:rPr lang="en" sz="1867" dirty="0">
                <a:solidFill>
                  <a:srgbClr val="434343"/>
                </a:solidFill>
                <a:latin typeface="Open Sans"/>
                <a:ea typeface="Open Sans"/>
                <a:cs typeface="Open Sans"/>
                <a:sym typeface="Open Sans"/>
              </a:rPr>
              <a:t>One possible source of error is that we did not account for any breaks or mistakes. This might be unrealistic if attempted in real life. </a:t>
            </a:r>
            <a:endParaRPr sz="1867" dirty="0">
              <a:solidFill>
                <a:srgbClr val="434343"/>
              </a:solidFill>
              <a:latin typeface="Open Sans"/>
              <a:ea typeface="Open Sans"/>
              <a:cs typeface="Open Sans"/>
              <a:sym typeface="Open Sans"/>
            </a:endParaRPr>
          </a:p>
          <a:p>
            <a:pPr marL="0" indent="0">
              <a:lnSpc>
                <a:spcPct val="115000"/>
              </a:lnSpc>
              <a:buClr>
                <a:schemeClr val="dk1"/>
              </a:buClr>
              <a:buSzPts val="1100"/>
              <a:buNone/>
            </a:pPr>
            <a:endParaRPr sz="1867" dirty="0">
              <a:solidFill>
                <a:srgbClr val="434343"/>
              </a:solidFill>
              <a:latin typeface="Open Sans"/>
              <a:ea typeface="Open Sans"/>
              <a:cs typeface="Open Sans"/>
              <a:sym typeface="Open Sans"/>
            </a:endParaRPr>
          </a:p>
          <a:p>
            <a:pPr marL="0" indent="0">
              <a:lnSpc>
                <a:spcPct val="115000"/>
              </a:lnSpc>
              <a:buClr>
                <a:schemeClr val="dk1"/>
              </a:buClr>
              <a:buSzPts val="1100"/>
              <a:buNone/>
            </a:pPr>
            <a:r>
              <a:rPr lang="en" sz="1867" dirty="0">
                <a:solidFill>
                  <a:srgbClr val="434343"/>
                </a:solidFill>
                <a:latin typeface="Open Sans"/>
                <a:ea typeface="Open Sans"/>
                <a:cs typeface="Open Sans"/>
                <a:sym typeface="Open Sans"/>
              </a:rPr>
              <a:t>One interesting fact I learned is that there are about 100 languages that use an alphabet similar to English. While some languages have a few more and others a few less, they all share the core 23 letters originally found in the Roman alphabet. It would be interesting to compare the number of times one could recite the alphabet in different languages given the same time frame. </a:t>
            </a:r>
            <a:endParaRPr sz="1867" dirty="0">
              <a:solidFill>
                <a:srgbClr val="434343"/>
              </a:solidFill>
              <a:latin typeface="Open Sans"/>
              <a:ea typeface="Open Sans"/>
              <a:cs typeface="Open Sans"/>
              <a:sym typeface="Open Sans"/>
            </a:endParaRPr>
          </a:p>
        </p:txBody>
      </p:sp>
      <p:sp>
        <p:nvSpPr>
          <p:cNvPr id="225" name="Google Shape;225;p32"/>
          <p:cNvSpPr txBox="1"/>
          <p:nvPr/>
        </p:nvSpPr>
        <p:spPr>
          <a:xfrm>
            <a:off x="8233600" y="6218800"/>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a:solidFill>
                  <a:schemeClr val="dk1"/>
                </a:solidFill>
              </a:rPr>
              <a:t> © innovativeteachingideas.com</a:t>
            </a:r>
            <a:endParaRPr sz="1067" i="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Many question marks on black background">
            <a:extLst>
              <a:ext uri="{FF2B5EF4-FFF2-40B4-BE49-F238E27FC236}">
                <a16:creationId xmlns:a16="http://schemas.microsoft.com/office/drawing/2014/main" id="{9A535A4B-4BC2-40E5-95F0-172007D88221}"/>
              </a:ext>
            </a:extLst>
          </p:cNvPr>
          <p:cNvPicPr>
            <a:picLocks noChangeAspect="1"/>
          </p:cNvPicPr>
          <p:nvPr/>
        </p:nvPicPr>
        <p:blipFill rotWithShape="1">
          <a:blip r:embed="rId2">
            <a:duotone>
              <a:schemeClr val="bg2">
                <a:shade val="45000"/>
                <a:satMod val="135000"/>
              </a:schemeClr>
              <a:prstClr val="white"/>
            </a:duotone>
            <a:alphaModFix amt="35000"/>
          </a:blip>
          <a:srcRect t="7764" r="-1" b="-1"/>
          <a:stretch/>
        </p:blipFill>
        <p:spPr>
          <a:xfrm>
            <a:off x="20" y="-1"/>
            <a:ext cx="12188932" cy="6858000"/>
          </a:xfrm>
          <a:prstGeom prst="rect">
            <a:avLst/>
          </a:prstGeom>
        </p:spPr>
      </p:pic>
      <p:sp>
        <p:nvSpPr>
          <p:cNvPr id="2" name="Title 1">
            <a:extLst>
              <a:ext uri="{FF2B5EF4-FFF2-40B4-BE49-F238E27FC236}">
                <a16:creationId xmlns:a16="http://schemas.microsoft.com/office/drawing/2014/main" id="{696F7915-862A-4221-885E-67B2D6DEF2EF}"/>
              </a:ext>
            </a:extLst>
          </p:cNvPr>
          <p:cNvSpPr>
            <a:spLocks noGrp="1"/>
          </p:cNvSpPr>
          <p:nvPr>
            <p:ph type="title"/>
          </p:nvPr>
        </p:nvSpPr>
        <p:spPr>
          <a:xfrm>
            <a:off x="643467" y="643467"/>
            <a:ext cx="3684437" cy="5571066"/>
          </a:xfrm>
        </p:spPr>
        <p:txBody>
          <a:bodyPr>
            <a:normAutofit/>
          </a:bodyPr>
          <a:lstStyle/>
          <a:p>
            <a:pPr algn="r"/>
            <a:r>
              <a:rPr lang="en-AU"/>
              <a:t>Summary</a:t>
            </a:r>
          </a:p>
        </p:txBody>
      </p:sp>
      <p:cxnSp>
        <p:nvCxnSpPr>
          <p:cNvPr id="11"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D9CB522E-191F-419B-B21B-4867A39DED7E}"/>
              </a:ext>
            </a:extLst>
          </p:cNvPr>
          <p:cNvSpPr>
            <a:spLocks noGrp="1"/>
          </p:cNvSpPr>
          <p:nvPr>
            <p:ph idx="1"/>
          </p:nvPr>
        </p:nvSpPr>
        <p:spPr>
          <a:xfrm>
            <a:off x="4971371" y="643467"/>
            <a:ext cx="6574112" cy="5571066"/>
          </a:xfrm>
        </p:spPr>
        <p:txBody>
          <a:bodyPr anchor="ctr">
            <a:normAutofit/>
          </a:bodyPr>
          <a:lstStyle/>
          <a:p>
            <a:pPr marL="0" indent="0">
              <a:buNone/>
            </a:pPr>
            <a:r>
              <a:rPr lang="en-AU" sz="3200" dirty="0">
                <a:latin typeface="Calibri" panose="020F0502020204030204" pitchFamily="34" charset="0"/>
                <a:cs typeface="Calibri" panose="020F0502020204030204" pitchFamily="34" charset="0"/>
              </a:rPr>
              <a:t>Write your summary.</a:t>
            </a:r>
          </a:p>
          <a:p>
            <a:pPr marL="0" indent="0">
              <a:buNone/>
            </a:pPr>
            <a:endParaRPr lang="en-AU" sz="3200" dirty="0">
              <a:latin typeface="Calibri" panose="020F0502020204030204" pitchFamily="34" charset="0"/>
              <a:cs typeface="Calibri" panose="020F0502020204030204" pitchFamily="34" charset="0"/>
            </a:endParaRPr>
          </a:p>
          <a:p>
            <a:pPr marL="0" indent="0">
              <a:buNone/>
            </a:pPr>
            <a:r>
              <a:rPr lang="en-AU" sz="3200" dirty="0">
                <a:latin typeface="Calibri" panose="020F0502020204030204" pitchFamily="34" charset="0"/>
                <a:cs typeface="Calibri" panose="020F0502020204030204" pitchFamily="34" charset="0"/>
              </a:rPr>
              <a:t>Answer the EQ: How do I use the Mathematical Thinking Process to solve problems? </a:t>
            </a:r>
          </a:p>
        </p:txBody>
      </p:sp>
    </p:spTree>
    <p:extLst>
      <p:ext uri="{BB962C8B-B14F-4D97-AF65-F5344CB8AC3E}">
        <p14:creationId xmlns:p14="http://schemas.microsoft.com/office/powerpoint/2010/main" val="391936522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200" b="1" cap="none" dirty="0">
                <a:solidFill>
                  <a:schemeClr val="accent2"/>
                </a:solidFill>
                <a:latin typeface="Spectral"/>
                <a:ea typeface="Spectral"/>
                <a:cs typeface="Spectral"/>
                <a:sym typeface="Spectral"/>
              </a:rPr>
              <a:t>Step</a:t>
            </a:r>
            <a:r>
              <a:rPr lang="en" sz="3200" b="1" dirty="0">
                <a:solidFill>
                  <a:schemeClr val="accent2"/>
                </a:solidFill>
                <a:latin typeface="Spectral"/>
                <a:ea typeface="Spectral"/>
                <a:cs typeface="Spectral"/>
                <a:sym typeface="Spectral"/>
              </a:rPr>
              <a:t> 1: </a:t>
            </a:r>
            <a:r>
              <a:rPr lang="en" sz="3200" b="1" cap="none" dirty="0">
                <a:solidFill>
                  <a:schemeClr val="accent2"/>
                </a:solidFill>
                <a:latin typeface="Spectral"/>
                <a:ea typeface="Spectral"/>
                <a:cs typeface="Spectral"/>
                <a:sym typeface="Spectral"/>
              </a:rPr>
              <a:t>Interpret the task and gather information</a:t>
            </a:r>
            <a:br>
              <a:rPr lang="en" sz="3200" b="1" cap="none" dirty="0">
                <a:solidFill>
                  <a:srgbClr val="434343"/>
                </a:solidFill>
                <a:latin typeface="Spectral"/>
                <a:ea typeface="Spectral"/>
                <a:cs typeface="Spectral"/>
                <a:sym typeface="Spectral"/>
              </a:rPr>
            </a:br>
            <a:r>
              <a:rPr lang="en" sz="2400" i="1" cap="none" dirty="0">
                <a:solidFill>
                  <a:schemeClr val="bg2">
                    <a:lumMod val="50000"/>
                  </a:schemeClr>
                </a:solidFill>
                <a:latin typeface="Calisto MT" panose="02040603050505030304" pitchFamily="18" charset="0"/>
                <a:ea typeface="Spectral"/>
                <a:cs typeface="Spectral"/>
                <a:sym typeface="Spectral"/>
              </a:rPr>
              <a:t>State</a:t>
            </a:r>
            <a:r>
              <a:rPr lang="en" sz="1200" i="1" cap="none" dirty="0">
                <a:solidFill>
                  <a:schemeClr val="bg2">
                    <a:lumMod val="50000"/>
                  </a:schemeClr>
                </a:solidFill>
                <a:latin typeface="Calisto MT" panose="02040603050505030304" pitchFamily="18" charset="0"/>
                <a:ea typeface="Spectral"/>
                <a:cs typeface="Spectral"/>
                <a:sym typeface="Spectral"/>
              </a:rPr>
              <a:t> </a:t>
            </a:r>
            <a:r>
              <a:rPr lang="en" sz="2400" i="1" cap="none" dirty="0">
                <a:solidFill>
                  <a:schemeClr val="bg2">
                    <a:lumMod val="50000"/>
                  </a:schemeClr>
                </a:solidFill>
                <a:latin typeface="Calisto MT" panose="02040603050505030304" pitchFamily="18" charset="0"/>
                <a:ea typeface="Spectral"/>
                <a:cs typeface="Spectral"/>
                <a:sym typeface="Spectral"/>
              </a:rPr>
              <a:t>the questions and clarify the interpretation</a:t>
            </a:r>
            <a:r>
              <a:rPr lang="en" sz="2400" i="1" cap="none" dirty="0">
                <a:solidFill>
                  <a:schemeClr val="tx1">
                    <a:lumMod val="50000"/>
                    <a:lumOff val="50000"/>
                  </a:schemeClr>
                </a:solidFill>
                <a:latin typeface="Calisto MT" panose="02040603050505030304" pitchFamily="18" charset="0"/>
                <a:ea typeface="Spectral"/>
                <a:cs typeface="Spectral"/>
                <a:sym typeface="Spectral"/>
              </a:rPr>
              <a:t>. </a:t>
            </a:r>
            <a:endParaRPr sz="2400" i="1" dirty="0">
              <a:solidFill>
                <a:schemeClr val="tx1">
                  <a:lumMod val="50000"/>
                  <a:lumOff val="50000"/>
                </a:schemeClr>
              </a:solidFill>
              <a:latin typeface="Calisto MT" panose="02040603050505030304" pitchFamily="18" charset="0"/>
              <a:ea typeface="Spectral"/>
              <a:cs typeface="Spectral"/>
              <a:sym typeface="Spectral"/>
            </a:endParaRPr>
          </a:p>
        </p:txBody>
      </p:sp>
      <p:sp>
        <p:nvSpPr>
          <p:cNvPr id="174" name="Google Shape;174;p27"/>
          <p:cNvSpPr txBox="1"/>
          <p:nvPr/>
        </p:nvSpPr>
        <p:spPr>
          <a:xfrm>
            <a:off x="8233600" y="6218800"/>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dirty="0">
                <a:solidFill>
                  <a:schemeClr val="dk1"/>
                </a:solidFill>
              </a:rPr>
              <a:t> © innovativeteachingideas.com</a:t>
            </a:r>
            <a:endParaRPr sz="1067" i="1" dirty="0">
              <a:solidFill>
                <a:schemeClr val="dk1"/>
              </a:solidFill>
            </a:endParaRPr>
          </a:p>
        </p:txBody>
      </p:sp>
      <p:sp>
        <p:nvSpPr>
          <p:cNvPr id="175" name="Google Shape;175;p27"/>
          <p:cNvSpPr/>
          <p:nvPr/>
        </p:nvSpPr>
        <p:spPr>
          <a:xfrm>
            <a:off x="284400" y="296800"/>
            <a:ext cx="11623200" cy="62644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6400">
              <a:latin typeface="Architects Daughter"/>
              <a:ea typeface="Architects Daughter"/>
              <a:cs typeface="Architects Daughter"/>
              <a:sym typeface="Architects Daughter"/>
            </a:endParaRPr>
          </a:p>
        </p:txBody>
      </p:sp>
      <p:pic>
        <p:nvPicPr>
          <p:cNvPr id="3" name="Picture 2" descr="A picture containing text&#10;&#10;Description automatically generated">
            <a:extLst>
              <a:ext uri="{FF2B5EF4-FFF2-40B4-BE49-F238E27FC236}">
                <a16:creationId xmlns:a16="http://schemas.microsoft.com/office/drawing/2014/main" id="{1D0F8F6D-C6B9-4723-9C90-888EB8E45EB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47850" y="3808696"/>
            <a:ext cx="6883567" cy="2220505"/>
          </a:xfrm>
          <a:prstGeom prst="rect">
            <a:avLst/>
          </a:prstGeom>
        </p:spPr>
      </p:pic>
      <p:sp>
        <p:nvSpPr>
          <p:cNvPr id="4" name="TextBox 3">
            <a:extLst>
              <a:ext uri="{FF2B5EF4-FFF2-40B4-BE49-F238E27FC236}">
                <a16:creationId xmlns:a16="http://schemas.microsoft.com/office/drawing/2014/main" id="{AAA97628-A49C-4681-93CA-FB2126DF6F65}"/>
              </a:ext>
            </a:extLst>
          </p:cNvPr>
          <p:cNvSpPr txBox="1"/>
          <p:nvPr/>
        </p:nvSpPr>
        <p:spPr>
          <a:xfrm>
            <a:off x="1562602" y="6056900"/>
            <a:ext cx="8858250" cy="230832"/>
          </a:xfrm>
          <a:prstGeom prst="rect">
            <a:avLst/>
          </a:prstGeom>
          <a:noFill/>
        </p:spPr>
        <p:txBody>
          <a:bodyPr wrap="square" rtlCol="0">
            <a:spAutoFit/>
          </a:bodyPr>
          <a:lstStyle/>
          <a:p>
            <a:r>
              <a:rPr lang="en-AU" sz="900">
                <a:hlinkClick r:id="rId4" tooltip="https://www.enago.com/academy/question-answer-session-research-presentation/"/>
              </a:rPr>
              <a:t>This Photo</a:t>
            </a:r>
            <a:r>
              <a:rPr lang="en-AU" sz="900"/>
              <a:t> by Unknown Author is licensed under </a:t>
            </a:r>
            <a:r>
              <a:rPr lang="en-AU" sz="900">
                <a:hlinkClick r:id="rId5" tooltip="https://creativecommons.org/licenses/by-nc-sa/3.0/"/>
              </a:rPr>
              <a:t>CC BY-SA-NC</a:t>
            </a:r>
            <a:endParaRPr lang="en-AU" sz="900"/>
          </a:p>
        </p:txBody>
      </p:sp>
      <p:sp>
        <p:nvSpPr>
          <p:cNvPr id="5" name="Text Placeholder 4">
            <a:extLst>
              <a:ext uri="{FF2B5EF4-FFF2-40B4-BE49-F238E27FC236}">
                <a16:creationId xmlns:a16="http://schemas.microsoft.com/office/drawing/2014/main" id="{4CC3CF34-5A11-4B66-9D58-60A92C814B86}"/>
              </a:ext>
            </a:extLst>
          </p:cNvPr>
          <p:cNvSpPr>
            <a:spLocks noGrp="1"/>
          </p:cNvSpPr>
          <p:nvPr>
            <p:ph type="body" idx="1"/>
          </p:nvPr>
        </p:nvSpPr>
        <p:spPr>
          <a:ln>
            <a:solidFill>
              <a:schemeClr val="tx1"/>
            </a:solidFill>
          </a:ln>
        </p:spPr>
        <p:txBody>
          <a:bodyPr/>
          <a:lstStyle/>
          <a:p>
            <a:endParaRPr lang="en-AU" dirty="0"/>
          </a:p>
        </p:txBody>
      </p:sp>
    </p:spTree>
    <p:extLst>
      <p:ext uri="{BB962C8B-B14F-4D97-AF65-F5344CB8AC3E}">
        <p14:creationId xmlns:p14="http://schemas.microsoft.com/office/powerpoint/2010/main" val="2948022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415600" y="197015"/>
            <a:ext cx="11360800" cy="763600"/>
          </a:xfrm>
          <a:prstGeom prst="rect">
            <a:avLst/>
          </a:prstGeom>
        </p:spPr>
        <p:txBody>
          <a:bodyPr spcFirstLastPara="1" vert="horz" wrap="square" lIns="121900" tIns="121900" rIns="121900" bIns="121900" rtlCol="0" anchor="t" anchorCtr="0">
            <a:noAutofit/>
          </a:bodyPr>
          <a:lstStyle/>
          <a:p>
            <a:pPr algn="ctr"/>
            <a:r>
              <a:rPr lang="en" sz="3200" b="1" cap="none" dirty="0">
                <a:solidFill>
                  <a:schemeClr val="accent2"/>
                </a:solidFill>
                <a:latin typeface="Spectral"/>
                <a:ea typeface="Spectral"/>
                <a:cs typeface="Spectral"/>
                <a:sym typeface="Spectral"/>
              </a:rPr>
              <a:t>Step </a:t>
            </a:r>
            <a:r>
              <a:rPr lang="en" sz="3200" b="1" dirty="0">
                <a:solidFill>
                  <a:schemeClr val="accent2"/>
                </a:solidFill>
                <a:latin typeface="Spectral"/>
                <a:ea typeface="Spectral"/>
                <a:cs typeface="Spectral"/>
                <a:sym typeface="Spectral"/>
              </a:rPr>
              <a:t>2: </a:t>
            </a:r>
            <a:r>
              <a:rPr lang="en" sz="3200" b="1" cap="none" dirty="0">
                <a:solidFill>
                  <a:schemeClr val="accent2"/>
                </a:solidFill>
                <a:latin typeface="Spectral"/>
                <a:ea typeface="Spectral"/>
                <a:cs typeface="Spectral"/>
                <a:sym typeface="Spectral"/>
              </a:rPr>
              <a:t>Identify the mathematics that could help ask answer the question</a:t>
            </a:r>
            <a:br>
              <a:rPr lang="en" sz="4000" b="1" cap="none" dirty="0">
                <a:solidFill>
                  <a:srgbClr val="434343"/>
                </a:solidFill>
                <a:latin typeface="Spectral"/>
                <a:ea typeface="Spectral"/>
                <a:cs typeface="Spectral"/>
                <a:sym typeface="Spectral"/>
              </a:rPr>
            </a:br>
            <a:r>
              <a:rPr lang="en" sz="2400" i="1" cap="none" dirty="0">
                <a:solidFill>
                  <a:srgbClr val="666666"/>
                </a:solidFill>
                <a:latin typeface="Calisto MT" panose="02040603050505030304" pitchFamily="18" charset="0"/>
                <a:ea typeface="Spectral"/>
                <a:cs typeface="Spectral"/>
                <a:sym typeface="Spectral"/>
              </a:rPr>
              <a:t>Make an educated guess using a chain of logic to come up with an estimate. List some questions you would need to answer to figure out the problem</a:t>
            </a:r>
            <a:endParaRPr sz="4000" b="1" dirty="0">
              <a:solidFill>
                <a:srgbClr val="434343"/>
              </a:solidFill>
              <a:latin typeface="Calisto MT" panose="02040603050505030304" pitchFamily="18" charset="0"/>
              <a:ea typeface="Spectral"/>
              <a:cs typeface="Spectral"/>
              <a:sym typeface="Spectral"/>
            </a:endParaRPr>
          </a:p>
        </p:txBody>
      </p:sp>
      <p:pic>
        <p:nvPicPr>
          <p:cNvPr id="136" name="Google Shape;136;p22"/>
          <p:cNvPicPr preferRelativeResize="0"/>
          <p:nvPr/>
        </p:nvPicPr>
        <p:blipFill>
          <a:blip r:embed="rId3">
            <a:alphaModFix/>
          </a:blip>
          <a:stretch>
            <a:fillRect/>
          </a:stretch>
        </p:blipFill>
        <p:spPr>
          <a:xfrm>
            <a:off x="9396393" y="1961749"/>
            <a:ext cx="2325860" cy="1832640"/>
          </a:xfrm>
          <a:prstGeom prst="rect">
            <a:avLst/>
          </a:prstGeom>
          <a:noFill/>
          <a:ln>
            <a:noFill/>
          </a:ln>
        </p:spPr>
      </p:pic>
      <p:sp>
        <p:nvSpPr>
          <p:cNvPr id="137" name="Google Shape;137;p22"/>
          <p:cNvSpPr txBox="1"/>
          <p:nvPr/>
        </p:nvSpPr>
        <p:spPr>
          <a:xfrm>
            <a:off x="8538400" y="6422000"/>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a:solidFill>
                  <a:schemeClr val="dk1"/>
                </a:solidFill>
              </a:rPr>
              <a:t> © innovativeteachingideas.com</a:t>
            </a:r>
            <a:endParaRPr sz="1067" i="1">
              <a:solidFill>
                <a:schemeClr val="dk1"/>
              </a:solidFill>
            </a:endParaRPr>
          </a:p>
        </p:txBody>
      </p:sp>
      <p:sp>
        <p:nvSpPr>
          <p:cNvPr id="3" name="Text Placeholder 2">
            <a:extLst>
              <a:ext uri="{FF2B5EF4-FFF2-40B4-BE49-F238E27FC236}">
                <a16:creationId xmlns:a16="http://schemas.microsoft.com/office/drawing/2014/main" id="{6E0A8225-C655-49A7-B309-3370573E6E04}"/>
              </a:ext>
            </a:extLst>
          </p:cNvPr>
          <p:cNvSpPr>
            <a:spLocks noGrp="1"/>
          </p:cNvSpPr>
          <p:nvPr>
            <p:ph type="body" idx="1"/>
          </p:nvPr>
        </p:nvSpPr>
        <p:spPr>
          <a:xfrm>
            <a:off x="415600" y="1866800"/>
            <a:ext cx="11360800" cy="4555200"/>
          </a:xfrm>
          <a:ln>
            <a:solidFill>
              <a:schemeClr val="tx1"/>
            </a:solidFill>
          </a:ln>
        </p:spPr>
        <p:txBody>
          <a:bodyPr/>
          <a:lstStyle/>
          <a:p>
            <a:endParaRPr lang="en-AU" dirty="0"/>
          </a:p>
        </p:txBody>
      </p:sp>
    </p:spTree>
    <p:extLst>
      <p:ext uri="{BB962C8B-B14F-4D97-AF65-F5344CB8AC3E}">
        <p14:creationId xmlns:p14="http://schemas.microsoft.com/office/powerpoint/2010/main" val="2371922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30"/>
          <p:cNvSpPr/>
          <p:nvPr/>
        </p:nvSpPr>
        <p:spPr>
          <a:xfrm>
            <a:off x="284400" y="296800"/>
            <a:ext cx="11623200" cy="62644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6400">
              <a:latin typeface="Architects Daughter"/>
              <a:ea typeface="Architects Daughter"/>
              <a:cs typeface="Architects Daughter"/>
              <a:sym typeface="Architects Daughter"/>
            </a:endParaRPr>
          </a:p>
        </p:txBody>
      </p:sp>
      <p:sp>
        <p:nvSpPr>
          <p:cNvPr id="197" name="Google Shape;197;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GB" sz="3200" b="1" cap="none" dirty="0">
                <a:solidFill>
                  <a:schemeClr val="accent2"/>
                </a:solidFill>
                <a:latin typeface="Spectral"/>
                <a:ea typeface="Spectral"/>
                <a:cs typeface="Spectral"/>
                <a:sym typeface="Spectral"/>
              </a:rPr>
              <a:t>Step 3: Analyse information and data from a range of sources</a:t>
            </a:r>
            <a:br>
              <a:rPr lang="en-GB" b="1" cap="none" dirty="0">
                <a:solidFill>
                  <a:srgbClr val="434343"/>
                </a:solidFill>
                <a:latin typeface="Spectral"/>
                <a:ea typeface="Spectral"/>
                <a:cs typeface="Spectral"/>
                <a:sym typeface="Spectral"/>
              </a:rPr>
            </a:br>
            <a:r>
              <a:rPr lang="en" sz="2400" i="1" cap="none" dirty="0">
                <a:solidFill>
                  <a:srgbClr val="434343"/>
                </a:solidFill>
                <a:latin typeface="Calisto MT" panose="02040603050505030304" pitchFamily="18" charset="0"/>
                <a:ea typeface="Spectral"/>
                <a:cs typeface="Spectral"/>
                <a:sym typeface="Spectral"/>
              </a:rPr>
              <a:t>Perform experiments, conduct surveys and make measurements. </a:t>
            </a:r>
            <a:endParaRPr sz="2400" i="1" dirty="0">
              <a:solidFill>
                <a:srgbClr val="434343"/>
              </a:solidFill>
              <a:latin typeface="Calisto MT" panose="02040603050505030304" pitchFamily="18" charset="0"/>
              <a:ea typeface="Spectral"/>
              <a:cs typeface="Spectral"/>
              <a:sym typeface="Spectral"/>
            </a:endParaRPr>
          </a:p>
        </p:txBody>
      </p:sp>
      <p:sp>
        <p:nvSpPr>
          <p:cNvPr id="198" name="Google Shape;198;p30"/>
          <p:cNvSpPr txBox="1">
            <a:spLocks noGrp="1"/>
          </p:cNvSpPr>
          <p:nvPr>
            <p:ph type="body" idx="1"/>
          </p:nvPr>
        </p:nvSpPr>
        <p:spPr>
          <a:xfrm>
            <a:off x="415600" y="2146232"/>
            <a:ext cx="11360800" cy="4222483"/>
          </a:xfrm>
          <a:prstGeom prst="rect">
            <a:avLst/>
          </a:prstGeom>
          <a:ln>
            <a:solidFill>
              <a:schemeClr val="tx1"/>
            </a:solidFill>
          </a:ln>
        </p:spPr>
        <p:txBody>
          <a:bodyPr spcFirstLastPara="1" vert="horz" wrap="square" lIns="121900" tIns="121900" rIns="121900" bIns="121900" rtlCol="0" anchor="t" anchorCtr="0">
            <a:noAutofit/>
          </a:bodyPr>
          <a:lstStyle/>
          <a:p>
            <a:pPr>
              <a:buFont typeface="Open Sans"/>
              <a:buChar char="●"/>
            </a:pPr>
            <a:endParaRPr sz="2400" dirty="0">
              <a:latin typeface="Calibri" panose="020F0502020204030204" pitchFamily="34" charset="0"/>
              <a:ea typeface="Open Sans"/>
              <a:cs typeface="Calibri" panose="020F0502020204030204" pitchFamily="34" charset="0"/>
              <a:sym typeface="Open Sans"/>
            </a:endParaRPr>
          </a:p>
        </p:txBody>
      </p:sp>
      <p:sp>
        <p:nvSpPr>
          <p:cNvPr id="203" name="Google Shape;203;p30"/>
          <p:cNvSpPr txBox="1"/>
          <p:nvPr/>
        </p:nvSpPr>
        <p:spPr>
          <a:xfrm>
            <a:off x="8233600" y="6218800"/>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a:solidFill>
                  <a:schemeClr val="dk1"/>
                </a:solidFill>
              </a:rPr>
              <a:t> © innovativeteachingideas.com</a:t>
            </a:r>
            <a:endParaRPr sz="1067" i="1">
              <a:solidFill>
                <a:schemeClr val="dk1"/>
              </a:solidFill>
            </a:endParaRPr>
          </a:p>
        </p:txBody>
      </p:sp>
    </p:spTree>
    <p:extLst>
      <p:ext uri="{BB962C8B-B14F-4D97-AF65-F5344CB8AC3E}">
        <p14:creationId xmlns:p14="http://schemas.microsoft.com/office/powerpoint/2010/main" val="197824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98">
                                            <p:txEl>
                                              <p:pRg st="0" end="0"/>
                                            </p:txEl>
                                          </p:spTgt>
                                        </p:tgtEl>
                                        <p:attrNameLst>
                                          <p:attrName>style.visibility</p:attrName>
                                        </p:attrNameLst>
                                      </p:cBhvr>
                                      <p:to>
                                        <p:strVal val="visible"/>
                                      </p:to>
                                    </p:set>
                                    <p:animEffect transition="in" filter="fade">
                                      <p:cBhvr>
                                        <p:cTn id="7" dur="500"/>
                                        <p:tgtEl>
                                          <p:spTgt spid="1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30"/>
          <p:cNvSpPr/>
          <p:nvPr/>
        </p:nvSpPr>
        <p:spPr>
          <a:xfrm>
            <a:off x="284400" y="296800"/>
            <a:ext cx="11623200" cy="62644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6400">
              <a:latin typeface="Architects Daughter"/>
              <a:ea typeface="Architects Daughter"/>
              <a:cs typeface="Architects Daughter"/>
              <a:sym typeface="Architects Daughter"/>
            </a:endParaRPr>
          </a:p>
        </p:txBody>
      </p:sp>
      <p:sp>
        <p:nvSpPr>
          <p:cNvPr id="197" name="Google Shape;197;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GB" sz="3200" b="1" cap="none" dirty="0">
                <a:solidFill>
                  <a:schemeClr val="accent2"/>
                </a:solidFill>
                <a:latin typeface="Spectral"/>
                <a:ea typeface="Spectral"/>
                <a:cs typeface="Spectral"/>
                <a:sym typeface="Spectral"/>
              </a:rPr>
              <a:t>Step 4: Apply existing mathematic knowledge and strategies to obtain a solution</a:t>
            </a:r>
            <a:br>
              <a:rPr lang="en-GB" b="1" cap="none" dirty="0">
                <a:solidFill>
                  <a:srgbClr val="434343"/>
                </a:solidFill>
                <a:latin typeface="Spectral"/>
                <a:ea typeface="Spectral"/>
                <a:cs typeface="Spectral"/>
                <a:sym typeface="Spectral"/>
              </a:rPr>
            </a:br>
            <a:r>
              <a:rPr lang="en" sz="2400" i="1" cap="none" dirty="0">
                <a:solidFill>
                  <a:srgbClr val="434343"/>
                </a:solidFill>
                <a:latin typeface="Calisto MT" panose="02040603050505030304" pitchFamily="18" charset="0"/>
                <a:ea typeface="Spectral"/>
                <a:cs typeface="Spectral"/>
                <a:sym typeface="Spectral"/>
              </a:rPr>
              <a:t>Perform experiments, conduct surveys and make measurements. If appropriate, create and use formulas.</a:t>
            </a:r>
            <a:endParaRPr sz="2400" i="1" dirty="0">
              <a:solidFill>
                <a:srgbClr val="434343"/>
              </a:solidFill>
              <a:latin typeface="Calisto MT" panose="02040603050505030304" pitchFamily="18" charset="0"/>
              <a:ea typeface="Spectral"/>
              <a:cs typeface="Spectral"/>
              <a:sym typeface="Spectral"/>
            </a:endParaRPr>
          </a:p>
        </p:txBody>
      </p:sp>
      <p:sp>
        <p:nvSpPr>
          <p:cNvPr id="198" name="Google Shape;198;p30"/>
          <p:cNvSpPr txBox="1">
            <a:spLocks noGrp="1"/>
          </p:cNvSpPr>
          <p:nvPr>
            <p:ph type="body" idx="1"/>
          </p:nvPr>
        </p:nvSpPr>
        <p:spPr>
          <a:xfrm>
            <a:off x="415600" y="2169751"/>
            <a:ext cx="11360800" cy="4094882"/>
          </a:xfrm>
          <a:prstGeom prst="rect">
            <a:avLst/>
          </a:prstGeom>
          <a:ln>
            <a:solidFill>
              <a:schemeClr val="tx1"/>
            </a:solidFill>
          </a:ln>
        </p:spPr>
        <p:txBody>
          <a:bodyPr spcFirstLastPara="1" vert="horz" wrap="square" lIns="121900" tIns="121900" rIns="121900" bIns="121900" rtlCol="0" anchor="t" anchorCtr="0">
            <a:noAutofit/>
          </a:bodyPr>
          <a:lstStyle/>
          <a:p>
            <a:pPr>
              <a:buFont typeface="Open Sans"/>
              <a:buChar char="●"/>
            </a:pPr>
            <a:endParaRPr sz="2400" dirty="0">
              <a:latin typeface="Calibri" panose="020F0502020204030204" pitchFamily="34" charset="0"/>
              <a:ea typeface="Open Sans"/>
              <a:cs typeface="Calibri" panose="020F0502020204030204" pitchFamily="34" charset="0"/>
              <a:sym typeface="Open Sans"/>
            </a:endParaRPr>
          </a:p>
        </p:txBody>
      </p:sp>
      <p:sp>
        <p:nvSpPr>
          <p:cNvPr id="203" name="Google Shape;203;p30"/>
          <p:cNvSpPr txBox="1"/>
          <p:nvPr/>
        </p:nvSpPr>
        <p:spPr>
          <a:xfrm>
            <a:off x="8254000" y="6202351"/>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a:solidFill>
                  <a:schemeClr val="dk1"/>
                </a:solidFill>
              </a:rPr>
              <a:t> © innovativeteachingideas.com</a:t>
            </a:r>
            <a:endParaRPr sz="1067" i="1">
              <a:solidFill>
                <a:schemeClr val="dk1"/>
              </a:solidFill>
            </a:endParaRPr>
          </a:p>
        </p:txBody>
      </p:sp>
    </p:spTree>
    <p:extLst>
      <p:ext uri="{BB962C8B-B14F-4D97-AF65-F5344CB8AC3E}">
        <p14:creationId xmlns:p14="http://schemas.microsoft.com/office/powerpoint/2010/main" val="30186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198">
                                            <p:txEl>
                                              <p:pRg st="0" end="0"/>
                                            </p:txEl>
                                          </p:spTgt>
                                        </p:tgtEl>
                                        <p:attrNameLst>
                                          <p:attrName>style.visibility</p:attrName>
                                        </p:attrNameLst>
                                      </p:cBhvr>
                                      <p:to>
                                        <p:strVal val="visible"/>
                                      </p:to>
                                    </p:set>
                                    <p:animEffect transition="in" filter="randombar(horizontal)">
                                      <p:cBhvr>
                                        <p:cTn id="7" dur="500"/>
                                        <p:tgtEl>
                                          <p:spTgt spid="1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30"/>
          <p:cNvSpPr/>
          <p:nvPr/>
        </p:nvSpPr>
        <p:spPr>
          <a:xfrm>
            <a:off x="284400" y="296800"/>
            <a:ext cx="11623200" cy="62644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6400">
              <a:latin typeface="Architects Daughter"/>
              <a:ea typeface="Architects Daughter"/>
              <a:cs typeface="Architects Daughter"/>
              <a:sym typeface="Architects Daughter"/>
            </a:endParaRPr>
          </a:p>
        </p:txBody>
      </p:sp>
      <p:sp>
        <p:nvSpPr>
          <p:cNvPr id="197" name="Google Shape;197;p30"/>
          <p:cNvSpPr txBox="1">
            <a:spLocks noGrp="1"/>
          </p:cNvSpPr>
          <p:nvPr>
            <p:ph type="title"/>
          </p:nvPr>
        </p:nvSpPr>
        <p:spPr>
          <a:xfrm>
            <a:off x="415600" y="469676"/>
            <a:ext cx="11360800" cy="763600"/>
          </a:xfrm>
          <a:prstGeom prst="rect">
            <a:avLst/>
          </a:prstGeom>
        </p:spPr>
        <p:txBody>
          <a:bodyPr spcFirstLastPara="1" vert="horz" wrap="square" lIns="121900" tIns="121900" rIns="121900" bIns="121900" rtlCol="0" anchor="t" anchorCtr="0">
            <a:noAutofit/>
          </a:bodyPr>
          <a:lstStyle/>
          <a:p>
            <a:pPr algn="ctr"/>
            <a:r>
              <a:rPr lang="en-GB" sz="3200" b="1" cap="none" dirty="0">
                <a:solidFill>
                  <a:schemeClr val="accent2"/>
                </a:solidFill>
                <a:latin typeface="Spectral"/>
                <a:ea typeface="Spectral"/>
                <a:cs typeface="Spectral"/>
                <a:sym typeface="Spectral"/>
              </a:rPr>
              <a:t>Step 5: Check that your solution makes sense</a:t>
            </a:r>
            <a:br>
              <a:rPr lang="en-GB" b="1" cap="none" dirty="0">
                <a:solidFill>
                  <a:srgbClr val="434343"/>
                </a:solidFill>
                <a:latin typeface="Spectral"/>
                <a:ea typeface="Spectral"/>
                <a:cs typeface="Spectral"/>
                <a:sym typeface="Spectral"/>
              </a:rPr>
            </a:br>
            <a:r>
              <a:rPr lang="en" sz="2400" i="1" cap="none" dirty="0">
                <a:solidFill>
                  <a:srgbClr val="434343"/>
                </a:solidFill>
                <a:latin typeface="Calisto MT" panose="02040603050505030304" pitchFamily="18" charset="0"/>
                <a:ea typeface="Spectral"/>
                <a:cs typeface="Spectral"/>
                <a:sym typeface="Spectral"/>
              </a:rPr>
              <a:t>Are your answers realistic? Can someone carry out your answer in real life?</a:t>
            </a:r>
            <a:endParaRPr sz="2400" i="1" dirty="0">
              <a:solidFill>
                <a:srgbClr val="434343"/>
              </a:solidFill>
              <a:latin typeface="Calisto MT" panose="02040603050505030304" pitchFamily="18" charset="0"/>
              <a:ea typeface="Spectral"/>
              <a:cs typeface="Spectral"/>
              <a:sym typeface="Spectral"/>
            </a:endParaRPr>
          </a:p>
        </p:txBody>
      </p:sp>
      <p:sp>
        <p:nvSpPr>
          <p:cNvPr id="198" name="Google Shape;198;p30"/>
          <p:cNvSpPr txBox="1">
            <a:spLocks noGrp="1"/>
          </p:cNvSpPr>
          <p:nvPr>
            <p:ph type="body" idx="1"/>
          </p:nvPr>
        </p:nvSpPr>
        <p:spPr>
          <a:xfrm>
            <a:off x="415600" y="1933316"/>
            <a:ext cx="11360800" cy="4347168"/>
          </a:xfrm>
          <a:prstGeom prst="rect">
            <a:avLst/>
          </a:prstGeom>
          <a:ln>
            <a:solidFill>
              <a:schemeClr val="tx1"/>
            </a:solidFill>
          </a:ln>
        </p:spPr>
        <p:txBody>
          <a:bodyPr spcFirstLastPara="1" vert="horz" wrap="square" lIns="121900" tIns="121900" rIns="121900" bIns="121900" rtlCol="0" anchor="t" anchorCtr="0">
            <a:noAutofit/>
          </a:bodyPr>
          <a:lstStyle/>
          <a:p>
            <a:pPr marL="152396" indent="0">
              <a:buNone/>
            </a:pPr>
            <a:endParaRPr lang="en-GB" sz="2400" dirty="0">
              <a:solidFill>
                <a:srgbClr val="434343"/>
              </a:solidFill>
              <a:latin typeface="Open Sans"/>
              <a:ea typeface="Open Sans"/>
              <a:cs typeface="Open Sans"/>
              <a:sym typeface="Open Sans"/>
            </a:endParaRPr>
          </a:p>
        </p:txBody>
      </p:sp>
      <p:sp>
        <p:nvSpPr>
          <p:cNvPr id="203" name="Google Shape;203;p30"/>
          <p:cNvSpPr txBox="1"/>
          <p:nvPr/>
        </p:nvSpPr>
        <p:spPr>
          <a:xfrm>
            <a:off x="8233600" y="6218800"/>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a:solidFill>
                  <a:schemeClr val="dk1"/>
                </a:solidFill>
              </a:rPr>
              <a:t> © innovativeteachingideas.com</a:t>
            </a:r>
            <a:endParaRPr sz="1067" i="1">
              <a:solidFill>
                <a:schemeClr val="dk1"/>
              </a:solidFill>
            </a:endParaRPr>
          </a:p>
        </p:txBody>
      </p:sp>
    </p:spTree>
    <p:extLst>
      <p:ext uri="{BB962C8B-B14F-4D97-AF65-F5344CB8AC3E}">
        <p14:creationId xmlns:p14="http://schemas.microsoft.com/office/powerpoint/2010/main" val="304487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cxnSpLocks/>
          </p:cNvCxnSpPr>
          <p:nvPr/>
        </p:nvCxnSpPr>
        <p:spPr>
          <a:xfrm>
            <a:off x="6024081" y="0"/>
            <a:ext cx="14435" cy="685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606829"/>
            <a:ext cx="6024082" cy="13859"/>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a:cxnSpLocks/>
          </p:cNvCxnSpPr>
          <p:nvPr/>
        </p:nvCxnSpPr>
        <p:spPr>
          <a:xfrm>
            <a:off x="766994" y="325976"/>
            <a:ext cx="0" cy="6518023"/>
          </a:xfrm>
          <a:prstGeom prst="line">
            <a:avLst/>
          </a:prstGeom>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1997463" y="-77978"/>
            <a:ext cx="932050" cy="338554"/>
          </a:xfrm>
          <a:prstGeom prst="rect">
            <a:avLst/>
          </a:prstGeom>
          <a:noFill/>
        </p:spPr>
        <p:txBody>
          <a:bodyPr wrap="none" rtlCol="0">
            <a:spAutoFit/>
          </a:bodyPr>
          <a:lstStyle/>
          <a:p>
            <a:r>
              <a:rPr lang="en-AU" sz="1600" dirty="0"/>
              <a:t>Contents</a:t>
            </a:r>
          </a:p>
        </p:txBody>
      </p:sp>
      <p:sp>
        <p:nvSpPr>
          <p:cNvPr id="23" name="TextBox 22"/>
          <p:cNvSpPr txBox="1"/>
          <p:nvPr/>
        </p:nvSpPr>
        <p:spPr>
          <a:xfrm>
            <a:off x="77040" y="275204"/>
            <a:ext cx="556563" cy="338554"/>
          </a:xfrm>
          <a:prstGeom prst="rect">
            <a:avLst/>
          </a:prstGeom>
          <a:noFill/>
        </p:spPr>
        <p:txBody>
          <a:bodyPr wrap="none" rtlCol="0">
            <a:spAutoFit/>
          </a:bodyPr>
          <a:lstStyle/>
          <a:p>
            <a:r>
              <a:rPr lang="en-AU" sz="1600" dirty="0"/>
              <a:t>Page</a:t>
            </a:r>
          </a:p>
        </p:txBody>
      </p:sp>
      <p:cxnSp>
        <p:nvCxnSpPr>
          <p:cNvPr id="16" name="Straight Connector 15"/>
          <p:cNvCxnSpPr>
            <a:cxnSpLocks/>
          </p:cNvCxnSpPr>
          <p:nvPr/>
        </p:nvCxnSpPr>
        <p:spPr>
          <a:xfrm>
            <a:off x="1897199" y="325976"/>
            <a:ext cx="0" cy="6518023"/>
          </a:xfrm>
          <a:prstGeom prst="line">
            <a:avLst/>
          </a:prstGeom>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906312" y="282134"/>
            <a:ext cx="576504" cy="338554"/>
          </a:xfrm>
          <a:prstGeom prst="rect">
            <a:avLst/>
          </a:prstGeom>
          <a:noFill/>
        </p:spPr>
        <p:txBody>
          <a:bodyPr wrap="none" rtlCol="0">
            <a:spAutoFit/>
          </a:bodyPr>
          <a:lstStyle/>
          <a:p>
            <a:r>
              <a:rPr lang="en-AU" sz="1600" dirty="0"/>
              <a:t>Date</a:t>
            </a:r>
          </a:p>
        </p:txBody>
      </p:sp>
      <p:sp>
        <p:nvSpPr>
          <p:cNvPr id="18" name="TextBox 17"/>
          <p:cNvSpPr txBox="1"/>
          <p:nvPr/>
        </p:nvSpPr>
        <p:spPr>
          <a:xfrm>
            <a:off x="2042330" y="306895"/>
            <a:ext cx="2430031" cy="338554"/>
          </a:xfrm>
          <a:prstGeom prst="rect">
            <a:avLst/>
          </a:prstGeom>
          <a:noFill/>
        </p:spPr>
        <p:txBody>
          <a:bodyPr wrap="square" rtlCol="0">
            <a:spAutoFit/>
          </a:bodyPr>
          <a:lstStyle/>
          <a:p>
            <a:r>
              <a:rPr lang="en-AU" sz="1600" dirty="0"/>
              <a:t>Essential Question</a:t>
            </a:r>
          </a:p>
        </p:txBody>
      </p:sp>
      <p:sp>
        <p:nvSpPr>
          <p:cNvPr id="21" name="TextBox 20"/>
          <p:cNvSpPr txBox="1"/>
          <p:nvPr/>
        </p:nvSpPr>
        <p:spPr>
          <a:xfrm>
            <a:off x="7361529" y="20651"/>
            <a:ext cx="3461746" cy="400110"/>
          </a:xfrm>
          <a:prstGeom prst="rect">
            <a:avLst/>
          </a:prstGeom>
          <a:noFill/>
        </p:spPr>
        <p:txBody>
          <a:bodyPr wrap="square" rtlCol="0">
            <a:spAutoFit/>
          </a:bodyPr>
          <a:lstStyle/>
          <a:p>
            <a:r>
              <a:rPr lang="en-AU" sz="2000" dirty="0"/>
              <a:t>Glossary or Formula Page</a:t>
            </a:r>
          </a:p>
        </p:txBody>
      </p:sp>
      <p:cxnSp>
        <p:nvCxnSpPr>
          <p:cNvPr id="14" name="Straight Connector 13"/>
          <p:cNvCxnSpPr/>
          <p:nvPr/>
        </p:nvCxnSpPr>
        <p:spPr>
          <a:xfrm>
            <a:off x="6024081" y="628749"/>
            <a:ext cx="6024082" cy="13859"/>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299E3AC1-1E77-4710-9BC0-DFB1F88244CA}"/>
              </a:ext>
            </a:extLst>
          </p:cNvPr>
          <p:cNvCxnSpPr>
            <a:cxnSpLocks/>
          </p:cNvCxnSpPr>
          <p:nvPr/>
        </p:nvCxnSpPr>
        <p:spPr>
          <a:xfrm>
            <a:off x="8116844" y="628749"/>
            <a:ext cx="0" cy="622925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024F7D26-2225-40DE-95E8-82C9E31AF559}"/>
              </a:ext>
            </a:extLst>
          </p:cNvPr>
          <p:cNvCxnSpPr>
            <a:cxnSpLocks/>
          </p:cNvCxnSpPr>
          <p:nvPr/>
        </p:nvCxnSpPr>
        <p:spPr>
          <a:xfrm>
            <a:off x="5143606" y="339977"/>
            <a:ext cx="0" cy="6518023"/>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16280076-6BD0-4CE8-8378-8CDB7ED81C35}"/>
              </a:ext>
            </a:extLst>
          </p:cNvPr>
          <p:cNvCxnSpPr>
            <a:cxnSpLocks/>
          </p:cNvCxnSpPr>
          <p:nvPr/>
        </p:nvCxnSpPr>
        <p:spPr>
          <a:xfrm>
            <a:off x="5629469" y="325976"/>
            <a:ext cx="0" cy="6518023"/>
          </a:xfrm>
          <a:prstGeom prst="line">
            <a:avLst/>
          </a:prstGeom>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A4D18CDD-8FC0-4BF8-A2BD-51188B343F59}"/>
              </a:ext>
            </a:extLst>
          </p:cNvPr>
          <p:cNvSpPr txBox="1"/>
          <p:nvPr/>
        </p:nvSpPr>
        <p:spPr>
          <a:xfrm>
            <a:off x="4643275" y="282134"/>
            <a:ext cx="423306" cy="307777"/>
          </a:xfrm>
          <a:prstGeom prst="rect">
            <a:avLst/>
          </a:prstGeom>
          <a:noFill/>
        </p:spPr>
        <p:txBody>
          <a:bodyPr wrap="square" rtlCol="0">
            <a:spAutoFit/>
          </a:bodyPr>
          <a:lstStyle/>
          <a:p>
            <a:r>
              <a:rPr lang="en-AU" sz="1400" dirty="0"/>
              <a:t>24</a:t>
            </a:r>
            <a:endParaRPr lang="en-GB" sz="1400" dirty="0"/>
          </a:p>
        </p:txBody>
      </p:sp>
      <p:sp>
        <p:nvSpPr>
          <p:cNvPr id="22" name="TextBox 21">
            <a:extLst>
              <a:ext uri="{FF2B5EF4-FFF2-40B4-BE49-F238E27FC236}">
                <a16:creationId xmlns:a16="http://schemas.microsoft.com/office/drawing/2014/main" id="{45E4DBC0-DF48-437A-8D31-681D0EB65B05}"/>
              </a:ext>
            </a:extLst>
          </p:cNvPr>
          <p:cNvSpPr txBox="1"/>
          <p:nvPr/>
        </p:nvSpPr>
        <p:spPr>
          <a:xfrm>
            <a:off x="5158041" y="290991"/>
            <a:ext cx="423306" cy="307777"/>
          </a:xfrm>
          <a:prstGeom prst="rect">
            <a:avLst/>
          </a:prstGeom>
          <a:noFill/>
        </p:spPr>
        <p:txBody>
          <a:bodyPr wrap="square" rtlCol="0">
            <a:spAutoFit/>
          </a:bodyPr>
          <a:lstStyle/>
          <a:p>
            <a:pPr algn="ctr"/>
            <a:r>
              <a:rPr lang="en-AU" sz="1400" dirty="0"/>
              <a:t>7</a:t>
            </a:r>
            <a:endParaRPr lang="en-GB" sz="1400" dirty="0"/>
          </a:p>
        </p:txBody>
      </p:sp>
      <p:sp>
        <p:nvSpPr>
          <p:cNvPr id="24" name="TextBox 23">
            <a:extLst>
              <a:ext uri="{FF2B5EF4-FFF2-40B4-BE49-F238E27FC236}">
                <a16:creationId xmlns:a16="http://schemas.microsoft.com/office/drawing/2014/main" id="{7837B4A3-3DD6-4CE8-92D3-38B8736F8134}"/>
              </a:ext>
            </a:extLst>
          </p:cNvPr>
          <p:cNvSpPr txBox="1"/>
          <p:nvPr/>
        </p:nvSpPr>
        <p:spPr>
          <a:xfrm>
            <a:off x="5667472" y="297522"/>
            <a:ext cx="423306" cy="307777"/>
          </a:xfrm>
          <a:prstGeom prst="rect">
            <a:avLst/>
          </a:prstGeom>
          <a:noFill/>
        </p:spPr>
        <p:txBody>
          <a:bodyPr wrap="square" rtlCol="0">
            <a:spAutoFit/>
          </a:bodyPr>
          <a:lstStyle/>
          <a:p>
            <a:r>
              <a:rPr lang="en-AU" sz="1400" dirty="0"/>
              <a:t>30</a:t>
            </a:r>
            <a:endParaRPr lang="en-GB" sz="1400" dirty="0"/>
          </a:p>
        </p:txBody>
      </p:sp>
      <p:cxnSp>
        <p:nvCxnSpPr>
          <p:cNvPr id="25" name="Straight Connector 24">
            <a:extLst>
              <a:ext uri="{FF2B5EF4-FFF2-40B4-BE49-F238E27FC236}">
                <a16:creationId xmlns:a16="http://schemas.microsoft.com/office/drawing/2014/main" id="{069E8EEF-EB99-4808-BA30-3C2CE48BA253}"/>
              </a:ext>
            </a:extLst>
          </p:cNvPr>
          <p:cNvCxnSpPr>
            <a:cxnSpLocks/>
          </p:cNvCxnSpPr>
          <p:nvPr/>
        </p:nvCxnSpPr>
        <p:spPr>
          <a:xfrm>
            <a:off x="4654164" y="355478"/>
            <a:ext cx="0" cy="6518023"/>
          </a:xfrm>
          <a:prstGeom prst="line">
            <a:avLst/>
          </a:prstGeom>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22E36C9B-3AE2-4453-AF72-8509F3DE2C72}"/>
              </a:ext>
            </a:extLst>
          </p:cNvPr>
          <p:cNvSpPr txBox="1"/>
          <p:nvPr/>
        </p:nvSpPr>
        <p:spPr>
          <a:xfrm>
            <a:off x="6209428" y="339977"/>
            <a:ext cx="1594732" cy="338554"/>
          </a:xfrm>
          <a:prstGeom prst="rect">
            <a:avLst/>
          </a:prstGeom>
          <a:noFill/>
        </p:spPr>
        <p:txBody>
          <a:bodyPr wrap="none" rtlCol="0">
            <a:spAutoFit/>
          </a:bodyPr>
          <a:lstStyle/>
          <a:p>
            <a:r>
              <a:rPr lang="en-AU" sz="1600" dirty="0"/>
              <a:t>Word or Formula</a:t>
            </a:r>
          </a:p>
        </p:txBody>
      </p:sp>
      <p:sp>
        <p:nvSpPr>
          <p:cNvPr id="27" name="TextBox 26">
            <a:extLst>
              <a:ext uri="{FF2B5EF4-FFF2-40B4-BE49-F238E27FC236}">
                <a16:creationId xmlns:a16="http://schemas.microsoft.com/office/drawing/2014/main" id="{DEAA26F2-9378-4BAE-ABC7-B71F270EE045}"/>
              </a:ext>
            </a:extLst>
          </p:cNvPr>
          <p:cNvSpPr txBox="1"/>
          <p:nvPr/>
        </p:nvSpPr>
        <p:spPr>
          <a:xfrm>
            <a:off x="8724038" y="355478"/>
            <a:ext cx="1939955" cy="338554"/>
          </a:xfrm>
          <a:prstGeom prst="rect">
            <a:avLst/>
          </a:prstGeom>
          <a:noFill/>
        </p:spPr>
        <p:txBody>
          <a:bodyPr wrap="none" rtlCol="0">
            <a:spAutoFit/>
          </a:bodyPr>
          <a:lstStyle/>
          <a:p>
            <a:r>
              <a:rPr lang="en-AU" sz="1600" dirty="0"/>
              <a:t>Definition or Example</a:t>
            </a:r>
          </a:p>
        </p:txBody>
      </p:sp>
    </p:spTree>
    <p:extLst>
      <p:ext uri="{BB962C8B-B14F-4D97-AF65-F5344CB8AC3E}">
        <p14:creationId xmlns:p14="http://schemas.microsoft.com/office/powerpoint/2010/main" val="3614595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32"/>
          <p:cNvSpPr/>
          <p:nvPr/>
        </p:nvSpPr>
        <p:spPr>
          <a:xfrm>
            <a:off x="284400" y="296800"/>
            <a:ext cx="11623200" cy="62644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6400">
              <a:latin typeface="Architects Daughter"/>
              <a:ea typeface="Architects Daughter"/>
              <a:cs typeface="Architects Daughter"/>
              <a:sym typeface="Architects Daughter"/>
            </a:endParaRPr>
          </a:p>
        </p:txBody>
      </p:sp>
      <p:sp>
        <p:nvSpPr>
          <p:cNvPr id="223" name="Google Shape;223;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AU" sz="3200" b="1" cap="none" dirty="0">
                <a:solidFill>
                  <a:schemeClr val="accent2"/>
                </a:solidFill>
                <a:latin typeface="Spectral"/>
                <a:ea typeface="Spectral"/>
                <a:cs typeface="Spectral"/>
                <a:sym typeface="Spectral"/>
              </a:rPr>
              <a:t>Step 6: Conclusion</a:t>
            </a:r>
            <a:br>
              <a:rPr lang="en-AU" sz="3200" b="1" cap="none" dirty="0">
                <a:solidFill>
                  <a:srgbClr val="434343"/>
                </a:solidFill>
                <a:latin typeface="Spectral"/>
                <a:ea typeface="Spectral"/>
                <a:cs typeface="Spectral"/>
                <a:sym typeface="Spectral"/>
              </a:rPr>
            </a:br>
            <a:r>
              <a:rPr lang="en" sz="2400" i="1" cap="none" dirty="0">
                <a:solidFill>
                  <a:srgbClr val="434343"/>
                </a:solidFill>
                <a:latin typeface="Calisto MT" panose="02040603050505030304" pitchFamily="18" charset="0"/>
                <a:ea typeface="Spectral"/>
                <a:cs typeface="Spectral"/>
                <a:sym typeface="Spectral"/>
              </a:rPr>
              <a:t>State your final answer. Discuss possible sources of error, interesting facts learned and possible extensions.  </a:t>
            </a:r>
            <a:endParaRPr sz="3200" i="1" dirty="0">
              <a:solidFill>
                <a:srgbClr val="434343"/>
              </a:solidFill>
              <a:latin typeface="Calisto MT" panose="02040603050505030304" pitchFamily="18" charset="0"/>
              <a:ea typeface="Spectral"/>
              <a:cs typeface="Spectral"/>
              <a:sym typeface="Spectral"/>
            </a:endParaRPr>
          </a:p>
        </p:txBody>
      </p:sp>
      <p:sp>
        <p:nvSpPr>
          <p:cNvPr id="224" name="Google Shape;224;p32"/>
          <p:cNvSpPr txBox="1">
            <a:spLocks noGrp="1"/>
          </p:cNvSpPr>
          <p:nvPr>
            <p:ph type="body" idx="1"/>
          </p:nvPr>
        </p:nvSpPr>
        <p:spPr>
          <a:xfrm>
            <a:off x="415600" y="2146233"/>
            <a:ext cx="11360800" cy="4118400"/>
          </a:xfrm>
          <a:prstGeom prst="rect">
            <a:avLst/>
          </a:prstGeom>
          <a:ln>
            <a:solidFill>
              <a:schemeClr val="tx1"/>
            </a:solidFill>
          </a:ln>
        </p:spPr>
        <p:txBody>
          <a:bodyPr spcFirstLastPara="1" vert="horz" wrap="square" lIns="121900" tIns="121900" rIns="121900" bIns="121900" rtlCol="0" anchor="t" anchorCtr="0">
            <a:noAutofit/>
          </a:bodyPr>
          <a:lstStyle/>
          <a:p>
            <a:pPr marL="0" indent="0">
              <a:lnSpc>
                <a:spcPct val="115000"/>
              </a:lnSpc>
              <a:buNone/>
            </a:pPr>
            <a:endParaRPr sz="1867" dirty="0">
              <a:solidFill>
                <a:srgbClr val="434343"/>
              </a:solidFill>
              <a:latin typeface="Open Sans"/>
              <a:ea typeface="Open Sans"/>
              <a:cs typeface="Open Sans"/>
              <a:sym typeface="Open Sans"/>
            </a:endParaRPr>
          </a:p>
        </p:txBody>
      </p:sp>
      <p:sp>
        <p:nvSpPr>
          <p:cNvPr id="225" name="Google Shape;225;p32"/>
          <p:cNvSpPr txBox="1"/>
          <p:nvPr/>
        </p:nvSpPr>
        <p:spPr>
          <a:xfrm>
            <a:off x="8233600" y="6218800"/>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a:solidFill>
                  <a:schemeClr val="dk1"/>
                </a:solidFill>
              </a:rPr>
              <a:t> © innovativeteachingideas.com</a:t>
            </a:r>
            <a:endParaRPr sz="1067" i="1">
              <a:solidFill>
                <a:schemeClr val="dk1"/>
              </a:solidFill>
            </a:endParaRPr>
          </a:p>
        </p:txBody>
      </p:sp>
    </p:spTree>
    <p:extLst>
      <p:ext uri="{BB962C8B-B14F-4D97-AF65-F5344CB8AC3E}">
        <p14:creationId xmlns:p14="http://schemas.microsoft.com/office/powerpoint/2010/main" val="3611230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24081" y="0"/>
            <a:ext cx="72008" cy="6957392"/>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524403" y="6474667"/>
            <a:ext cx="311304" cy="369332"/>
          </a:xfrm>
          <a:prstGeom prst="rect">
            <a:avLst/>
          </a:prstGeom>
          <a:noFill/>
        </p:spPr>
        <p:txBody>
          <a:bodyPr wrap="none" rtlCol="0">
            <a:spAutoFit/>
          </a:bodyPr>
          <a:lstStyle/>
          <a:p>
            <a:r>
              <a:rPr lang="en-AU" dirty="0"/>
              <a:t>1</a:t>
            </a:r>
          </a:p>
        </p:txBody>
      </p:sp>
      <p:sp>
        <p:nvSpPr>
          <p:cNvPr id="7" name="TextBox 6"/>
          <p:cNvSpPr txBox="1"/>
          <p:nvPr/>
        </p:nvSpPr>
        <p:spPr>
          <a:xfrm>
            <a:off x="10272464" y="6525528"/>
            <a:ext cx="549775" cy="369332"/>
          </a:xfrm>
          <a:prstGeom prst="rect">
            <a:avLst/>
          </a:prstGeom>
          <a:noFill/>
        </p:spPr>
        <p:txBody>
          <a:bodyPr wrap="square" rtlCol="0">
            <a:spAutoFit/>
          </a:bodyPr>
          <a:lstStyle/>
          <a:p>
            <a:r>
              <a:rPr lang="en-AU" dirty="0"/>
              <a:t>2</a:t>
            </a:r>
          </a:p>
        </p:txBody>
      </p:sp>
      <p:cxnSp>
        <p:nvCxnSpPr>
          <p:cNvPr id="9" name="Straight Connector 8"/>
          <p:cNvCxnSpPr>
            <a:cxnSpLocks/>
          </p:cNvCxnSpPr>
          <p:nvPr/>
        </p:nvCxnSpPr>
        <p:spPr>
          <a:xfrm flipV="1">
            <a:off x="6024081" y="615122"/>
            <a:ext cx="616791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cxnSpLocks/>
          </p:cNvCxnSpPr>
          <p:nvPr/>
        </p:nvCxnSpPr>
        <p:spPr>
          <a:xfrm>
            <a:off x="6024082" y="1196752"/>
            <a:ext cx="616791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a:cxnSpLocks/>
          </p:cNvCxnSpPr>
          <p:nvPr/>
        </p:nvCxnSpPr>
        <p:spPr>
          <a:xfrm>
            <a:off x="6096089" y="5373216"/>
            <a:ext cx="609591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7391751" y="1196752"/>
            <a:ext cx="0" cy="4176464"/>
          </a:xfrm>
          <a:prstGeom prst="line">
            <a:avLst/>
          </a:prstGeom>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6057262" y="66690"/>
            <a:ext cx="431959" cy="553998"/>
          </a:xfrm>
          <a:prstGeom prst="rect">
            <a:avLst/>
          </a:prstGeom>
          <a:noFill/>
        </p:spPr>
        <p:txBody>
          <a:bodyPr wrap="square" rtlCol="0">
            <a:spAutoFit/>
          </a:bodyPr>
          <a:lstStyle/>
          <a:p>
            <a:r>
              <a:rPr lang="en-AU" sz="1000" dirty="0"/>
              <a:t>24</a:t>
            </a:r>
          </a:p>
          <a:p>
            <a:r>
              <a:rPr lang="en-AU" sz="1000" dirty="0"/>
              <a:t>7</a:t>
            </a:r>
          </a:p>
          <a:p>
            <a:r>
              <a:rPr lang="en-AU" sz="1000" dirty="0"/>
              <a:t>30</a:t>
            </a:r>
          </a:p>
        </p:txBody>
      </p:sp>
      <p:sp>
        <p:nvSpPr>
          <p:cNvPr id="20" name="TextBox 19"/>
          <p:cNvSpPr txBox="1"/>
          <p:nvPr/>
        </p:nvSpPr>
        <p:spPr>
          <a:xfrm>
            <a:off x="6090338" y="601549"/>
            <a:ext cx="2353529" cy="461665"/>
          </a:xfrm>
          <a:prstGeom prst="rect">
            <a:avLst/>
          </a:prstGeom>
          <a:noFill/>
        </p:spPr>
        <p:txBody>
          <a:bodyPr wrap="none" rtlCol="0">
            <a:spAutoFit/>
          </a:bodyPr>
          <a:lstStyle/>
          <a:p>
            <a:r>
              <a:rPr lang="en-AU" sz="2400" dirty="0"/>
              <a:t>Essential Question</a:t>
            </a:r>
          </a:p>
        </p:txBody>
      </p:sp>
      <p:sp>
        <p:nvSpPr>
          <p:cNvPr id="22" name="TextBox 21"/>
          <p:cNvSpPr txBox="1"/>
          <p:nvPr/>
        </p:nvSpPr>
        <p:spPr>
          <a:xfrm>
            <a:off x="7391751" y="1196752"/>
            <a:ext cx="766557" cy="400110"/>
          </a:xfrm>
          <a:prstGeom prst="rect">
            <a:avLst/>
          </a:prstGeom>
          <a:noFill/>
        </p:spPr>
        <p:txBody>
          <a:bodyPr wrap="none" rtlCol="0">
            <a:spAutoFit/>
          </a:bodyPr>
          <a:lstStyle/>
          <a:p>
            <a:r>
              <a:rPr lang="en-AU" sz="2000" dirty="0"/>
              <a:t>Notes</a:t>
            </a:r>
          </a:p>
        </p:txBody>
      </p:sp>
      <p:sp>
        <p:nvSpPr>
          <p:cNvPr id="23" name="TextBox 22"/>
          <p:cNvSpPr txBox="1"/>
          <p:nvPr/>
        </p:nvSpPr>
        <p:spPr>
          <a:xfrm>
            <a:off x="6021238" y="1196753"/>
            <a:ext cx="1370495" cy="400110"/>
          </a:xfrm>
          <a:prstGeom prst="rect">
            <a:avLst/>
          </a:prstGeom>
          <a:noFill/>
        </p:spPr>
        <p:txBody>
          <a:bodyPr wrap="square" rtlCol="0">
            <a:spAutoFit/>
          </a:bodyPr>
          <a:lstStyle/>
          <a:p>
            <a:r>
              <a:rPr lang="en-AU" sz="2000" dirty="0"/>
              <a:t>Questions</a:t>
            </a:r>
          </a:p>
        </p:txBody>
      </p:sp>
      <p:sp>
        <p:nvSpPr>
          <p:cNvPr id="24" name="TextBox 23"/>
          <p:cNvSpPr txBox="1"/>
          <p:nvPr/>
        </p:nvSpPr>
        <p:spPr>
          <a:xfrm>
            <a:off x="6096089" y="5373217"/>
            <a:ext cx="1122423" cy="400110"/>
          </a:xfrm>
          <a:prstGeom prst="rect">
            <a:avLst/>
          </a:prstGeom>
          <a:noFill/>
        </p:spPr>
        <p:txBody>
          <a:bodyPr wrap="none" rtlCol="0">
            <a:spAutoFit/>
          </a:bodyPr>
          <a:lstStyle/>
          <a:p>
            <a:r>
              <a:rPr lang="en-AU" sz="2000" dirty="0"/>
              <a:t>Summary</a:t>
            </a:r>
          </a:p>
        </p:txBody>
      </p:sp>
      <p:sp>
        <p:nvSpPr>
          <p:cNvPr id="25" name="TextBox 24"/>
          <p:cNvSpPr txBox="1"/>
          <p:nvPr/>
        </p:nvSpPr>
        <p:spPr>
          <a:xfrm>
            <a:off x="1675246" y="142494"/>
            <a:ext cx="909352" cy="523220"/>
          </a:xfrm>
          <a:prstGeom prst="rect">
            <a:avLst/>
          </a:prstGeom>
          <a:noFill/>
        </p:spPr>
        <p:txBody>
          <a:bodyPr wrap="none" rtlCol="0">
            <a:spAutoFit/>
          </a:bodyPr>
          <a:lstStyle/>
          <a:p>
            <a:r>
              <a:rPr lang="en-AU" sz="2800" dirty="0"/>
              <a:t>Tasks</a:t>
            </a:r>
          </a:p>
        </p:txBody>
      </p:sp>
      <p:sp>
        <p:nvSpPr>
          <p:cNvPr id="16" name="TextBox 15">
            <a:extLst>
              <a:ext uri="{FF2B5EF4-FFF2-40B4-BE49-F238E27FC236}">
                <a16:creationId xmlns:a16="http://schemas.microsoft.com/office/drawing/2014/main" id="{D4A3DEE0-B061-4B2A-86FB-FAA1342E38A6}"/>
              </a:ext>
            </a:extLst>
          </p:cNvPr>
          <p:cNvSpPr txBox="1"/>
          <p:nvPr/>
        </p:nvSpPr>
        <p:spPr>
          <a:xfrm>
            <a:off x="6340505" y="103287"/>
            <a:ext cx="804451" cy="461665"/>
          </a:xfrm>
          <a:prstGeom prst="rect">
            <a:avLst/>
          </a:prstGeom>
          <a:noFill/>
        </p:spPr>
        <p:txBody>
          <a:bodyPr wrap="none" rtlCol="0">
            <a:spAutoFit/>
          </a:bodyPr>
          <a:lstStyle/>
          <a:p>
            <a:r>
              <a:rPr lang="en-AU" sz="2400" dirty="0"/>
              <a:t>Topic</a:t>
            </a:r>
          </a:p>
        </p:txBody>
      </p:sp>
    </p:spTree>
    <p:extLst>
      <p:ext uri="{BB962C8B-B14F-4D97-AF65-F5344CB8AC3E}">
        <p14:creationId xmlns:p14="http://schemas.microsoft.com/office/powerpoint/2010/main" val="354453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6867255D-7C72-44F0-A93A-6AC47D66BF13}"/>
              </a:ext>
            </a:extLst>
          </p:cNvPr>
          <p:cNvPicPr>
            <a:picLocks noChangeAspect="1"/>
          </p:cNvPicPr>
          <p:nvPr/>
        </p:nvPicPr>
        <p:blipFill rotWithShape="1">
          <a:blip r:embed="rId3">
            <a:duotone>
              <a:prstClr val="black"/>
              <a:schemeClr val="tx2">
                <a:tint val="45000"/>
                <a:satMod val="400000"/>
              </a:schemeClr>
            </a:duotone>
            <a:alphaModFix amt="2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054" b="4584"/>
          <a:stretch/>
        </p:blipFill>
        <p:spPr>
          <a:xfrm>
            <a:off x="20" y="10"/>
            <a:ext cx="12191980" cy="6857990"/>
          </a:xfrm>
          <a:prstGeom prst="rect">
            <a:avLst/>
          </a:prstGeom>
        </p:spPr>
      </p:pic>
      <p:sp>
        <p:nvSpPr>
          <p:cNvPr id="2" name="Title 1">
            <a:extLst>
              <a:ext uri="{FF2B5EF4-FFF2-40B4-BE49-F238E27FC236}">
                <a16:creationId xmlns:a16="http://schemas.microsoft.com/office/drawing/2014/main" id="{F5116FF4-D232-42D9-8C68-8C0C50FAABAE}"/>
              </a:ext>
            </a:extLst>
          </p:cNvPr>
          <p:cNvSpPr>
            <a:spLocks noGrp="1"/>
          </p:cNvSpPr>
          <p:nvPr>
            <p:ph type="title"/>
          </p:nvPr>
        </p:nvSpPr>
        <p:spPr>
          <a:xfrm>
            <a:off x="1024128" y="14747"/>
            <a:ext cx="9720072" cy="1499616"/>
          </a:xfrm>
        </p:spPr>
        <p:txBody>
          <a:bodyPr>
            <a:normAutofit/>
          </a:bodyPr>
          <a:lstStyle/>
          <a:p>
            <a:r>
              <a:rPr lang="en-AU" dirty="0">
                <a:solidFill>
                  <a:schemeClr val="tx1"/>
                </a:solidFill>
              </a:rPr>
              <a:t>Five Questions (LHS)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5FED35-8289-4A6B-85E0-D8BA5A06CEF5}"/>
                  </a:ext>
                </a:extLst>
              </p:cNvPr>
              <p:cNvSpPr>
                <a:spLocks noGrp="1"/>
              </p:cNvSpPr>
              <p:nvPr>
                <p:ph idx="1"/>
              </p:nvPr>
            </p:nvSpPr>
            <p:spPr>
              <a:xfrm>
                <a:off x="851981" y="1210943"/>
                <a:ext cx="10970958" cy="4522940"/>
              </a:xfrm>
            </p:spPr>
            <p:txBody>
              <a:bodyPr>
                <a:noAutofit/>
              </a:bodyPr>
              <a:lstStyle/>
              <a:p>
                <a:pPr marL="342900" indent="-342900">
                  <a:buFont typeface="+mj-lt"/>
                  <a:buAutoNum type="arabicPeriod"/>
                </a:pPr>
                <a:r>
                  <a:rPr lang="en-US" sz="2800" dirty="0">
                    <a:latin typeface="Calibri" panose="020F0502020204030204" pitchFamily="34" charset="0"/>
                    <a:cs typeface="Calibri" panose="020F0502020204030204" pitchFamily="34" charset="0"/>
                  </a:rPr>
                  <a:t> </a:t>
                </a:r>
                <a:r>
                  <a:rPr lang="en-AU" sz="2800" dirty="0">
                    <a:latin typeface="Calibri" panose="020F0502020204030204" pitchFamily="34" charset="0"/>
                    <a:cs typeface="Calibri" panose="020F0502020204030204" pitchFamily="34" charset="0"/>
                  </a:rPr>
                  <a:t>Express </a:t>
                </a:r>
                <a14:m>
                  <m:oMath xmlns:m="http://schemas.openxmlformats.org/officeDocument/2006/math">
                    <m:r>
                      <a:rPr lang="en-AU" sz="2800" b="0" i="0" smtClean="0">
                        <a:latin typeface="Cambria Math" panose="02040503050406030204" pitchFamily="18" charset="0"/>
                        <a:cs typeface="Calibri" panose="020F0502020204030204" pitchFamily="34" charset="0"/>
                      </a:rPr>
                      <m:t>3</m:t>
                    </m:r>
                    <m:f>
                      <m:fPr>
                        <m:ctrlPr>
                          <a:rPr lang="en-AU" sz="2800" b="0" i="1" smtClean="0">
                            <a:latin typeface="Cambria Math" panose="02040503050406030204" pitchFamily="18" charset="0"/>
                            <a:cs typeface="Calibri" panose="020F0502020204030204" pitchFamily="34" charset="0"/>
                          </a:rPr>
                        </m:ctrlPr>
                      </m:fPr>
                      <m:num>
                        <m:r>
                          <a:rPr lang="en-AU" sz="2800" b="0" i="1" smtClean="0">
                            <a:latin typeface="Cambria Math" panose="02040503050406030204" pitchFamily="18" charset="0"/>
                            <a:cs typeface="Calibri" panose="020F0502020204030204" pitchFamily="34" charset="0"/>
                          </a:rPr>
                          <m:t>3</m:t>
                        </m:r>
                      </m:num>
                      <m:den>
                        <m:r>
                          <a:rPr lang="en-AU" sz="2800" b="0" i="1" smtClean="0">
                            <a:latin typeface="Cambria Math" panose="02040503050406030204" pitchFamily="18" charset="0"/>
                            <a:cs typeface="Calibri" panose="020F0502020204030204" pitchFamily="34" charset="0"/>
                          </a:rPr>
                          <m:t>5</m:t>
                        </m:r>
                      </m:den>
                    </m:f>
                  </m:oMath>
                </a14:m>
                <a:r>
                  <a:rPr lang="en-US" sz="2800" dirty="0">
                    <a:latin typeface="Calibri" panose="020F0502020204030204" pitchFamily="34" charset="0"/>
                    <a:cs typeface="Calibri" panose="020F0502020204030204" pitchFamily="34" charset="0"/>
                  </a:rPr>
                  <a:t> as an improper fraction</a:t>
                </a:r>
              </a:p>
              <a:p>
                <a:pPr marL="342900" indent="-342900">
                  <a:buFont typeface="+mj-lt"/>
                  <a:buAutoNum type="arabicPeriod"/>
                </a:pPr>
                <a14:m>
                  <m:oMath xmlns:m="http://schemas.openxmlformats.org/officeDocument/2006/math">
                    <m:d>
                      <m:dPr>
                        <m:ctrlPr>
                          <a:rPr lang="en-AU" sz="2800" b="0" i="1" smtClean="0">
                            <a:latin typeface="Cambria Math" panose="02040503050406030204" pitchFamily="18" charset="0"/>
                            <a:cs typeface="Calibri" panose="020F0502020204030204" pitchFamily="34" charset="0"/>
                          </a:rPr>
                        </m:ctrlPr>
                      </m:dPr>
                      <m:e>
                        <m:r>
                          <a:rPr lang="en-AU" sz="2800" b="0" i="1" smtClean="0">
                            <a:latin typeface="Cambria Math" panose="02040503050406030204" pitchFamily="18" charset="0"/>
                            <a:cs typeface="Calibri" panose="020F0502020204030204" pitchFamily="34" charset="0"/>
                          </a:rPr>
                          <m:t>8−3</m:t>
                        </m:r>
                      </m:e>
                    </m:d>
                    <m:r>
                      <a:rPr lang="en-AU" sz="2800" b="0" i="1" smtClean="0">
                        <a:latin typeface="Cambria Math" panose="02040503050406030204" pitchFamily="18" charset="0"/>
                        <a:cs typeface="Calibri" panose="020F0502020204030204" pitchFamily="34" charset="0"/>
                      </a:rPr>
                      <m:t>−</m:t>
                    </m:r>
                    <m:sSup>
                      <m:sSupPr>
                        <m:ctrlPr>
                          <a:rPr lang="en-AU" sz="2800" b="0" i="1" smtClean="0">
                            <a:latin typeface="Cambria Math" panose="02040503050406030204" pitchFamily="18" charset="0"/>
                            <a:cs typeface="Calibri" panose="020F0502020204030204" pitchFamily="34" charset="0"/>
                          </a:rPr>
                        </m:ctrlPr>
                      </m:sSupPr>
                      <m:e>
                        <m:r>
                          <a:rPr lang="en-AU" sz="2800" b="0" i="1" smtClean="0">
                            <a:latin typeface="Cambria Math" panose="02040503050406030204" pitchFamily="18" charset="0"/>
                            <a:cs typeface="Calibri" panose="020F0502020204030204" pitchFamily="34" charset="0"/>
                          </a:rPr>
                          <m:t>3</m:t>
                        </m:r>
                      </m:e>
                      <m:sup>
                        <m:r>
                          <a:rPr lang="en-AU" sz="2800" b="0" i="1" smtClean="0">
                            <a:latin typeface="Cambria Math" panose="02040503050406030204" pitchFamily="18" charset="0"/>
                            <a:cs typeface="Calibri" panose="020F0502020204030204" pitchFamily="34" charset="0"/>
                          </a:rPr>
                          <m:t>2</m:t>
                        </m:r>
                      </m:sup>
                    </m:sSup>
                    <m:r>
                      <a:rPr lang="en-AU" sz="2800" b="0" i="1" smtClean="0">
                        <a:latin typeface="Cambria Math" panose="02040503050406030204" pitchFamily="18" charset="0"/>
                        <a:cs typeface="Calibri" panose="020F0502020204030204" pitchFamily="34" charset="0"/>
                      </a:rPr>
                      <m:t>+6=</m:t>
                    </m:r>
                  </m:oMath>
                </a14:m>
                <a:endParaRPr lang="en-AU" sz="2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buFont typeface="+mj-lt"/>
                  <a:buAutoNum type="arabicPeriod"/>
                </a:pPr>
                <a:r>
                  <a:rPr lang="en-AU" sz="2800" dirty="0">
                    <a:latin typeface="Calibri" panose="020F0502020204030204" pitchFamily="34" charset="0"/>
                    <a:cs typeface="Calibri" panose="020F0502020204030204" pitchFamily="34" charset="0"/>
                  </a:rPr>
                  <a:t>Determine 20% of $9.00</a:t>
                </a:r>
                <a:endParaRPr lang="en-US" sz="2800" dirty="0">
                  <a:latin typeface="Calibri" panose="020F0502020204030204" pitchFamily="34" charset="0"/>
                  <a:cs typeface="Calibri" panose="020F0502020204030204" pitchFamily="34" charset="0"/>
                </a:endParaRPr>
              </a:p>
              <a:p>
                <a:pPr marL="342900" indent="-342900">
                  <a:buFont typeface="+mj-lt"/>
                  <a:buAutoNum type="arabicPeriod"/>
                </a:pPr>
                <a:r>
                  <a:rPr lang="en-US" sz="2800" dirty="0">
                    <a:latin typeface="Calibri" panose="020F0502020204030204" pitchFamily="34" charset="0"/>
                    <a:cs typeface="Calibri" panose="020F0502020204030204" pitchFamily="34" charset="0"/>
                  </a:rPr>
                  <a:t>Evaluate </a:t>
                </a:r>
                <a14:m>
                  <m:oMath xmlns:m="http://schemas.openxmlformats.org/officeDocument/2006/math">
                    <m:f>
                      <m:fPr>
                        <m:ctrlPr>
                          <a:rPr lang="en-AU" sz="2800" b="0" i="1" smtClean="0">
                            <a:latin typeface="Cambria Math" panose="02040503050406030204" pitchFamily="18" charset="0"/>
                            <a:cs typeface="Calibri" panose="020F0502020204030204" pitchFamily="34" charset="0"/>
                          </a:rPr>
                        </m:ctrlPr>
                      </m:fPr>
                      <m:num>
                        <m:r>
                          <a:rPr lang="en-AU" sz="2800" b="0" i="1" smtClean="0">
                            <a:latin typeface="Cambria Math" panose="02040503050406030204" pitchFamily="18" charset="0"/>
                            <a:cs typeface="Calibri" panose="020F0502020204030204" pitchFamily="34" charset="0"/>
                          </a:rPr>
                          <m:t>8</m:t>
                        </m:r>
                      </m:num>
                      <m:den>
                        <m:r>
                          <a:rPr lang="en-AU" sz="2800" b="0" i="1" smtClean="0">
                            <a:latin typeface="Cambria Math" panose="02040503050406030204" pitchFamily="18" charset="0"/>
                            <a:cs typeface="Calibri" panose="020F0502020204030204" pitchFamily="34" charset="0"/>
                          </a:rPr>
                          <m:t>2</m:t>
                        </m:r>
                      </m:den>
                    </m:f>
                    <m:r>
                      <a:rPr lang="en-AU" sz="2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AU"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AU" sz="2800" b="0" i="1" smtClean="0">
                            <a:latin typeface="Cambria Math" panose="02040503050406030204" pitchFamily="18" charset="0"/>
                            <a:ea typeface="Cambria Math" panose="02040503050406030204" pitchFamily="18" charset="0"/>
                            <a:cs typeface="Calibri" panose="020F0502020204030204" pitchFamily="34" charset="0"/>
                          </a:rPr>
                          <m:t>2</m:t>
                        </m:r>
                      </m:num>
                      <m:den>
                        <m:r>
                          <a:rPr lang="en-AU" sz="2800" b="0" i="1" smtClean="0">
                            <a:latin typeface="Cambria Math" panose="02040503050406030204" pitchFamily="18" charset="0"/>
                            <a:ea typeface="Cambria Math" panose="02040503050406030204" pitchFamily="18" charset="0"/>
                            <a:cs typeface="Calibri" panose="020F0502020204030204" pitchFamily="34" charset="0"/>
                          </a:rPr>
                          <m:t>3</m:t>
                        </m:r>
                      </m:den>
                    </m:f>
                  </m:oMath>
                </a14:m>
                <a:endParaRPr lang="en-AU" sz="2800" dirty="0">
                  <a:latin typeface="Calibri" panose="020F0502020204030204" pitchFamily="34" charset="0"/>
                  <a:cs typeface="Calibri" panose="020F0502020204030204" pitchFamily="34" charset="0"/>
                </a:endParaRPr>
              </a:p>
              <a:p>
                <a:pPr marL="342900" indent="-342900">
                  <a:buFont typeface="+mj-lt"/>
                  <a:buAutoNum type="arabicPeriod"/>
                </a:pPr>
                <a:r>
                  <a:rPr lang="en-AU" sz="2800" dirty="0">
                    <a:latin typeface="Calibri" panose="020F0502020204030204" pitchFamily="34" charset="0"/>
                    <a:cs typeface="Calibri" panose="020F0502020204030204" pitchFamily="34" charset="0"/>
                  </a:rPr>
                  <a:t> When was the UV index in the </a:t>
                </a:r>
                <a:br>
                  <a:rPr lang="en-AU" sz="2800" dirty="0">
                    <a:latin typeface="Calibri" panose="020F0502020204030204" pitchFamily="34" charset="0"/>
                    <a:cs typeface="Calibri" panose="020F0502020204030204" pitchFamily="34" charset="0"/>
                  </a:rPr>
                </a:br>
                <a:r>
                  <a:rPr lang="en-AU" sz="2800" dirty="0">
                    <a:latin typeface="Calibri" panose="020F0502020204030204" pitchFamily="34" charset="0"/>
                    <a:cs typeface="Calibri" panose="020F0502020204030204" pitchFamily="34" charset="0"/>
                  </a:rPr>
                  <a:t>high range?</a:t>
                </a:r>
              </a:p>
              <a:p>
                <a:pPr marL="0" indent="0">
                  <a:buNone/>
                </a:pPr>
                <a:endParaRPr lang="en-AU" sz="28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1B5FED35-8289-4A6B-85E0-D8BA5A06CEF5}"/>
                  </a:ext>
                </a:extLst>
              </p:cNvPr>
              <p:cNvSpPr>
                <a:spLocks noGrp="1" noRot="1" noChangeAspect="1" noMove="1" noResize="1" noEditPoints="1" noAdjustHandles="1" noChangeArrowheads="1" noChangeShapeType="1" noTextEdit="1"/>
              </p:cNvSpPr>
              <p:nvPr>
                <p:ph idx="1"/>
              </p:nvPr>
            </p:nvSpPr>
            <p:spPr>
              <a:xfrm>
                <a:off x="851981" y="1210943"/>
                <a:ext cx="10970958" cy="4522940"/>
              </a:xfrm>
              <a:blipFill>
                <a:blip r:embed="rId5"/>
                <a:stretch>
                  <a:fillRect l="-1612" t="-539"/>
                </a:stretch>
              </a:blipFill>
            </p:spPr>
            <p:txBody>
              <a:bodyPr/>
              <a:lstStyle/>
              <a:p>
                <a:r>
                  <a:rPr lang="en-AU">
                    <a:noFill/>
                  </a:rPr>
                  <a:t> </a:t>
                </a:r>
              </a:p>
            </p:txBody>
          </p:sp>
        </mc:Fallback>
      </mc:AlternateContent>
      <p:sp>
        <p:nvSpPr>
          <p:cNvPr id="6" name="Title 1">
            <a:extLst>
              <a:ext uri="{FF2B5EF4-FFF2-40B4-BE49-F238E27FC236}">
                <a16:creationId xmlns:a16="http://schemas.microsoft.com/office/drawing/2014/main" id="{5BB39B19-FCB7-4218-82B7-A29298A568C7}"/>
              </a:ext>
            </a:extLst>
          </p:cNvPr>
          <p:cNvSpPr txBox="1">
            <a:spLocks/>
          </p:cNvSpPr>
          <p:nvPr/>
        </p:nvSpPr>
        <p:spPr>
          <a:xfrm>
            <a:off x="6448926" y="14747"/>
            <a:ext cx="5743074" cy="1058833"/>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spcAft>
                <a:spcPts val="600"/>
              </a:spcAft>
            </a:pPr>
            <a:r>
              <a:rPr lang="en-AU" sz="2800" cap="none" dirty="0">
                <a:latin typeface="Calibri" panose="020F0502020204030204" pitchFamily="34" charset="0"/>
                <a:cs typeface="Calibri" panose="020F0502020204030204" pitchFamily="34" charset="0"/>
              </a:rPr>
              <a:t>Topic: Statistics</a:t>
            </a:r>
            <a:br>
              <a:rPr lang="en-AU" sz="2800" cap="none" dirty="0">
                <a:latin typeface="Calibri" panose="020F0502020204030204" pitchFamily="34" charset="0"/>
                <a:cs typeface="Calibri" panose="020F0502020204030204" pitchFamily="34" charset="0"/>
              </a:rPr>
            </a:br>
            <a:r>
              <a:rPr lang="en-AU" sz="2800" cap="none" dirty="0">
                <a:latin typeface="Calibri" panose="020F0502020204030204" pitchFamily="34" charset="0"/>
                <a:cs typeface="Calibri" panose="020F0502020204030204" pitchFamily="34" charset="0"/>
              </a:rPr>
              <a:t>EQ: What is the Mathematical Thinking Process?</a:t>
            </a:r>
          </a:p>
        </p:txBody>
      </p:sp>
      <p:sp>
        <p:nvSpPr>
          <p:cNvPr id="11" name="TextBox 10">
            <a:extLst>
              <a:ext uri="{FF2B5EF4-FFF2-40B4-BE49-F238E27FC236}">
                <a16:creationId xmlns:a16="http://schemas.microsoft.com/office/drawing/2014/main" id="{4B963987-0A73-44C8-9CA8-7D0ABD6CBAB7}"/>
              </a:ext>
            </a:extLst>
          </p:cNvPr>
          <p:cNvSpPr txBox="1"/>
          <p:nvPr/>
        </p:nvSpPr>
        <p:spPr>
          <a:xfrm>
            <a:off x="8750969" y="949333"/>
            <a:ext cx="2896640" cy="523220"/>
          </a:xfrm>
          <a:prstGeom prst="rect">
            <a:avLst/>
          </a:prstGeom>
          <a:noFill/>
        </p:spPr>
        <p:txBody>
          <a:bodyPr wrap="square" rtlCol="0">
            <a:spAutoFit/>
          </a:bodyPr>
          <a:lstStyle/>
          <a:p>
            <a:pPr>
              <a:spcAft>
                <a:spcPts val="600"/>
              </a:spcAft>
            </a:pPr>
            <a:r>
              <a:rPr lang="en-AU" sz="2800" dirty="0">
                <a:latin typeface="Calibri" panose="020F0502020204030204" pitchFamily="34" charset="0"/>
                <a:cs typeface="Calibri" panose="020F0502020204030204" pitchFamily="34" charset="0"/>
              </a:rPr>
              <a:t>Date: XX/XX/2021</a:t>
            </a:r>
          </a:p>
        </p:txBody>
      </p:sp>
      <p:sp>
        <p:nvSpPr>
          <p:cNvPr id="7" name="TextBox 6">
            <a:extLst>
              <a:ext uri="{FF2B5EF4-FFF2-40B4-BE49-F238E27FC236}">
                <a16:creationId xmlns:a16="http://schemas.microsoft.com/office/drawing/2014/main" id="{6D68A107-49FC-48AC-9462-9485034B4498}"/>
              </a:ext>
            </a:extLst>
          </p:cNvPr>
          <p:cNvSpPr txBox="1"/>
          <p:nvPr/>
        </p:nvSpPr>
        <p:spPr>
          <a:xfrm>
            <a:off x="9928240" y="6657945"/>
            <a:ext cx="2263760" cy="200055"/>
          </a:xfrm>
          <a:prstGeom prst="rect">
            <a:avLst/>
          </a:prstGeom>
          <a:solidFill>
            <a:srgbClr val="000000"/>
          </a:solidFill>
        </p:spPr>
        <p:txBody>
          <a:bodyPr wrap="none" rtlCol="0">
            <a:spAutoFit/>
          </a:bodyPr>
          <a:lstStyle/>
          <a:p>
            <a:pPr algn="r">
              <a:spcAft>
                <a:spcPts val="600"/>
              </a:spcAft>
            </a:pPr>
            <a:r>
              <a:rPr lang="en-AU" sz="700" dirty="0">
                <a:solidFill>
                  <a:srgbClr val="FFFFFF"/>
                </a:solidFill>
                <a:hlinkClick r:id="rId4" tooltip="http://theconversation.com/make-maths-mandatory-and-well-improve-our-international-education-rankings-11663">
                  <a:extLst>
                    <a:ext uri="{A12FA001-AC4F-418D-AE19-62706E023703}">
                      <ahyp:hlinkClr xmlns:ahyp="http://schemas.microsoft.com/office/drawing/2018/hyperlinkcolor" val="tx"/>
                    </a:ext>
                  </a:extLst>
                </a:hlinkClick>
              </a:rPr>
              <a:t>This Photo</a:t>
            </a:r>
            <a:r>
              <a:rPr lang="en-AU" sz="700" dirty="0">
                <a:solidFill>
                  <a:srgbClr val="FFFFFF"/>
                </a:solidFill>
              </a:rPr>
              <a:t> by Unknown Author is licensed </a:t>
            </a:r>
            <a:r>
              <a:rPr lang="en-AU" sz="700" dirty="0" err="1">
                <a:solidFill>
                  <a:srgbClr val="FFFFFF"/>
                </a:solidFill>
              </a:rPr>
              <a:t>uder</a:t>
            </a:r>
            <a:r>
              <a:rPr lang="en-AU" sz="700" dirty="0">
                <a:solidFill>
                  <a:srgbClr val="FFFFFF"/>
                </a:solidFill>
              </a:rPr>
              <a:t> </a:t>
            </a:r>
            <a:r>
              <a:rPr lang="en-AU" sz="700" dirty="0">
                <a:solidFill>
                  <a:srgbClr val="FFFFFF"/>
                </a:solidFill>
                <a:hlinkClick r:id="rId6" tooltip="https://creativecommons.org/licenses/by-nd/3.0/">
                  <a:extLst>
                    <a:ext uri="{A12FA001-AC4F-418D-AE19-62706E023703}">
                      <ahyp:hlinkClr xmlns:ahyp="http://schemas.microsoft.com/office/drawing/2018/hyperlinkcolor" val="tx"/>
                    </a:ext>
                  </a:extLst>
                </a:hlinkClick>
              </a:rPr>
              <a:t>CC BY-ND</a:t>
            </a:r>
            <a:endParaRPr lang="en-AU" sz="700" dirty="0">
              <a:solidFill>
                <a:srgbClr val="FFFFFF"/>
              </a:solidFill>
            </a:endParaRPr>
          </a:p>
        </p:txBody>
      </p:sp>
      <p:pic>
        <p:nvPicPr>
          <p:cNvPr id="13" name="Graphic 12" descr="Calculator with solid fill">
            <a:extLst>
              <a:ext uri="{FF2B5EF4-FFF2-40B4-BE49-F238E27FC236}">
                <a16:creationId xmlns:a16="http://schemas.microsoft.com/office/drawing/2014/main" id="{0AF6ADC0-D567-4E99-9424-523C189826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419" y="4554406"/>
            <a:ext cx="914400" cy="914400"/>
          </a:xfrm>
          <a:prstGeom prst="rect">
            <a:avLst/>
          </a:prstGeom>
        </p:spPr>
      </p:pic>
      <p:pic>
        <p:nvPicPr>
          <p:cNvPr id="8" name="Picture 7">
            <a:extLst>
              <a:ext uri="{FF2B5EF4-FFF2-40B4-BE49-F238E27FC236}">
                <a16:creationId xmlns:a16="http://schemas.microsoft.com/office/drawing/2014/main" id="{D21D048C-A783-42B8-9D96-B3C56F7D36CB}"/>
              </a:ext>
            </a:extLst>
          </p:cNvPr>
          <p:cNvPicPr>
            <a:picLocks noChangeAspect="1"/>
          </p:cNvPicPr>
          <p:nvPr/>
        </p:nvPicPr>
        <p:blipFill rotWithShape="1">
          <a:blip r:embed="rId9"/>
          <a:srcRect t="15043"/>
          <a:stretch/>
        </p:blipFill>
        <p:spPr>
          <a:xfrm>
            <a:off x="6142304" y="2448949"/>
            <a:ext cx="5823098" cy="3508945"/>
          </a:xfrm>
          <a:prstGeom prst="rect">
            <a:avLst/>
          </a:prstGeom>
        </p:spPr>
      </p:pic>
    </p:spTree>
    <p:extLst>
      <p:ext uri="{BB962C8B-B14F-4D97-AF65-F5344CB8AC3E}">
        <p14:creationId xmlns:p14="http://schemas.microsoft.com/office/powerpoint/2010/main" val="1778853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82E708C-71E9-4394-B264-F716CFD18F17}"/>
              </a:ext>
            </a:extLst>
          </p:cNvPr>
          <p:cNvCxnSpPr>
            <a:cxnSpLocks/>
          </p:cNvCxnSpPr>
          <p:nvPr/>
        </p:nvCxnSpPr>
        <p:spPr>
          <a:xfrm>
            <a:off x="74645" y="777796"/>
            <a:ext cx="1211735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EC740D6E-7B99-4DDB-9DE0-A5B61E8C3072}"/>
              </a:ext>
            </a:extLst>
          </p:cNvPr>
          <p:cNvCxnSpPr>
            <a:cxnSpLocks/>
          </p:cNvCxnSpPr>
          <p:nvPr/>
        </p:nvCxnSpPr>
        <p:spPr>
          <a:xfrm flipV="1">
            <a:off x="0" y="1222394"/>
            <a:ext cx="12192000" cy="2229"/>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9F519F3-0A4A-4CE2-A029-D8462460B133}"/>
              </a:ext>
            </a:extLst>
          </p:cNvPr>
          <p:cNvSpPr txBox="1"/>
          <p:nvPr/>
        </p:nvSpPr>
        <p:spPr>
          <a:xfrm>
            <a:off x="178608" y="0"/>
            <a:ext cx="576064" cy="830997"/>
          </a:xfrm>
          <a:prstGeom prst="rect">
            <a:avLst/>
          </a:prstGeom>
          <a:noFill/>
        </p:spPr>
        <p:txBody>
          <a:bodyPr wrap="square" rtlCol="0">
            <a:spAutoFit/>
          </a:bodyPr>
          <a:lstStyle/>
          <a:p>
            <a:r>
              <a:rPr lang="en-AU" sz="1600" dirty="0">
                <a:latin typeface="Calibri" panose="020F0502020204030204" pitchFamily="34" charset="0"/>
                <a:cs typeface="Calibri" panose="020F0502020204030204" pitchFamily="34" charset="0"/>
              </a:rPr>
              <a:t>24</a:t>
            </a:r>
          </a:p>
          <a:p>
            <a:r>
              <a:rPr lang="en-AU" sz="1600" dirty="0">
                <a:latin typeface="Calibri" panose="020F0502020204030204" pitchFamily="34" charset="0"/>
                <a:cs typeface="Calibri" panose="020F0502020204030204" pitchFamily="34" charset="0"/>
              </a:rPr>
              <a:t>7</a:t>
            </a:r>
          </a:p>
          <a:p>
            <a:r>
              <a:rPr lang="en-AU" sz="1600" dirty="0">
                <a:latin typeface="Calibri" panose="020F0502020204030204" pitchFamily="34" charset="0"/>
                <a:cs typeface="Calibri" panose="020F0502020204030204" pitchFamily="34" charset="0"/>
              </a:rPr>
              <a:t>30</a:t>
            </a:r>
          </a:p>
        </p:txBody>
      </p:sp>
      <p:cxnSp>
        <p:nvCxnSpPr>
          <p:cNvPr id="15" name="Straight Connector 14">
            <a:extLst>
              <a:ext uri="{FF2B5EF4-FFF2-40B4-BE49-F238E27FC236}">
                <a16:creationId xmlns:a16="http://schemas.microsoft.com/office/drawing/2014/main" id="{1BA2B774-B760-43E5-9BF4-42AEF5DA72EC}"/>
              </a:ext>
            </a:extLst>
          </p:cNvPr>
          <p:cNvCxnSpPr>
            <a:cxnSpLocks/>
          </p:cNvCxnSpPr>
          <p:nvPr/>
        </p:nvCxnSpPr>
        <p:spPr>
          <a:xfrm>
            <a:off x="2382459" y="1224621"/>
            <a:ext cx="0" cy="5633379"/>
          </a:xfrm>
          <a:prstGeom prst="line">
            <a:avLst/>
          </a:prstGeom>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EC05745E-D2A7-4A30-B812-5738EFA91614}"/>
              </a:ext>
            </a:extLst>
          </p:cNvPr>
          <p:cNvSpPr txBox="1"/>
          <p:nvPr/>
        </p:nvSpPr>
        <p:spPr>
          <a:xfrm>
            <a:off x="754672" y="196208"/>
            <a:ext cx="2401235" cy="523220"/>
          </a:xfrm>
          <a:prstGeom prst="rect">
            <a:avLst/>
          </a:prstGeom>
          <a:noFill/>
        </p:spPr>
        <p:txBody>
          <a:bodyPr wrap="none" rtlCol="0">
            <a:spAutoFit/>
          </a:bodyPr>
          <a:lstStyle/>
          <a:p>
            <a:r>
              <a:rPr lang="en-AU" sz="2800" dirty="0">
                <a:latin typeface="Calibri" panose="020F0502020204030204" pitchFamily="34" charset="0"/>
                <a:cs typeface="Calibri" panose="020F0502020204030204" pitchFamily="34" charset="0"/>
              </a:rPr>
              <a:t>Topic: Statistics</a:t>
            </a:r>
          </a:p>
        </p:txBody>
      </p:sp>
      <p:sp>
        <p:nvSpPr>
          <p:cNvPr id="2" name="TextBox 1">
            <a:extLst>
              <a:ext uri="{FF2B5EF4-FFF2-40B4-BE49-F238E27FC236}">
                <a16:creationId xmlns:a16="http://schemas.microsoft.com/office/drawing/2014/main" id="{BAEB9F17-FE97-4A80-AD23-AA0696B2CA65}"/>
              </a:ext>
            </a:extLst>
          </p:cNvPr>
          <p:cNvSpPr txBox="1"/>
          <p:nvPr/>
        </p:nvSpPr>
        <p:spPr>
          <a:xfrm>
            <a:off x="271907" y="756649"/>
            <a:ext cx="10643384" cy="461665"/>
          </a:xfrm>
          <a:prstGeom prst="rect">
            <a:avLst/>
          </a:prstGeom>
          <a:noFill/>
        </p:spPr>
        <p:txBody>
          <a:bodyPr wrap="square" rtlCol="0">
            <a:spAutoFit/>
          </a:bodyPr>
          <a:lstStyle/>
          <a:p>
            <a:r>
              <a:rPr lang="en-AU" sz="2400" dirty="0">
                <a:latin typeface="Calibri" panose="020F0502020204030204" pitchFamily="34" charset="0"/>
                <a:cs typeface="Calibri" panose="020F0502020204030204" pitchFamily="34" charset="0"/>
              </a:rPr>
              <a:t>EQ: </a:t>
            </a:r>
            <a:r>
              <a:rPr lang="en-US" sz="2400" dirty="0">
                <a:latin typeface="Calibri" panose="020F0502020204030204" pitchFamily="34" charset="0"/>
                <a:cs typeface="Calibri" panose="020F0502020204030204" pitchFamily="34" charset="0"/>
              </a:rPr>
              <a:t>How do I use the Mathematical Thinking Process to solve problems?</a:t>
            </a:r>
            <a:endParaRPr lang="en-GB" sz="24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90DFE82-329E-4213-9CF8-A8FD3DCF967B}"/>
              </a:ext>
            </a:extLst>
          </p:cNvPr>
          <p:cNvSpPr txBox="1"/>
          <p:nvPr/>
        </p:nvSpPr>
        <p:spPr>
          <a:xfrm>
            <a:off x="9568370" y="196208"/>
            <a:ext cx="2546009" cy="461665"/>
          </a:xfrm>
          <a:prstGeom prst="rect">
            <a:avLst/>
          </a:prstGeom>
          <a:noFill/>
        </p:spPr>
        <p:txBody>
          <a:bodyPr wrap="square" rtlCol="0">
            <a:spAutoFit/>
          </a:bodyPr>
          <a:lstStyle/>
          <a:p>
            <a:r>
              <a:rPr lang="en-AU" sz="2400" dirty="0">
                <a:latin typeface="Calibri" panose="020F0502020204030204" pitchFamily="34" charset="0"/>
                <a:cs typeface="Calibri" panose="020F0502020204030204" pitchFamily="34" charset="0"/>
              </a:rPr>
              <a:t>Date: XX/XX/2021</a:t>
            </a:r>
          </a:p>
        </p:txBody>
      </p:sp>
      <p:sp>
        <p:nvSpPr>
          <p:cNvPr id="24" name="TextBox 23">
            <a:extLst>
              <a:ext uri="{FF2B5EF4-FFF2-40B4-BE49-F238E27FC236}">
                <a16:creationId xmlns:a16="http://schemas.microsoft.com/office/drawing/2014/main" id="{36BD09DF-9156-4D55-85A7-4AF348CDF0CF}"/>
              </a:ext>
            </a:extLst>
          </p:cNvPr>
          <p:cNvSpPr txBox="1"/>
          <p:nvPr/>
        </p:nvSpPr>
        <p:spPr>
          <a:xfrm>
            <a:off x="166528" y="1340769"/>
            <a:ext cx="1825014" cy="1323439"/>
          </a:xfrm>
          <a:prstGeom prst="rect">
            <a:avLst/>
          </a:prstGeom>
          <a:noFill/>
          <a:ln>
            <a:solidFill>
              <a:schemeClr val="bg1"/>
            </a:solidFill>
          </a:ln>
        </p:spPr>
        <p:txBody>
          <a:bodyPr wrap="square" rtlCol="0">
            <a:spAutoFit/>
          </a:bodyPr>
          <a:lstStyle/>
          <a:p>
            <a:r>
              <a:rPr lang="en-AU" sz="2000" dirty="0">
                <a:latin typeface="Calibri" panose="020F0502020204030204" pitchFamily="34" charset="0"/>
                <a:cs typeface="Calibri" panose="020F0502020204030204" pitchFamily="34" charset="0"/>
              </a:rPr>
              <a:t>What is the Mathematical Thinking Process? </a:t>
            </a:r>
            <a:endParaRPr lang="en-AU" sz="2000" dirty="0">
              <a:solidFill>
                <a:srgbClr val="FF000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AFD1DD2-4D48-4BEA-B741-74A58EDEB77E}"/>
              </a:ext>
            </a:extLst>
          </p:cNvPr>
          <p:cNvSpPr txBox="1"/>
          <p:nvPr/>
        </p:nvSpPr>
        <p:spPr>
          <a:xfrm>
            <a:off x="2671011" y="1427747"/>
            <a:ext cx="8847220" cy="707886"/>
          </a:xfrm>
          <a:prstGeom prst="rect">
            <a:avLst/>
          </a:prstGeom>
          <a:noFill/>
        </p:spPr>
        <p:txBody>
          <a:bodyPr wrap="square" rtlCol="0">
            <a:spAutoFit/>
          </a:bodyPr>
          <a:lstStyle/>
          <a:p>
            <a:r>
              <a:rPr lang="en-AU" sz="2000" dirty="0">
                <a:latin typeface="Calibri" panose="020F0502020204030204" pitchFamily="34" charset="0"/>
                <a:cs typeface="Calibri" panose="020F0502020204030204" pitchFamily="34" charset="0"/>
              </a:rPr>
              <a:t>The Mathematical Thinking Process are the 6 steps that we use to solve problems in Mathematics. </a:t>
            </a:r>
          </a:p>
        </p:txBody>
      </p:sp>
      <p:sp>
        <p:nvSpPr>
          <p:cNvPr id="16" name="TextBox 15">
            <a:extLst>
              <a:ext uri="{FF2B5EF4-FFF2-40B4-BE49-F238E27FC236}">
                <a16:creationId xmlns:a16="http://schemas.microsoft.com/office/drawing/2014/main" id="{32E2B649-F282-4BEE-BE80-B48C170468F4}"/>
              </a:ext>
            </a:extLst>
          </p:cNvPr>
          <p:cNvSpPr txBox="1"/>
          <p:nvPr/>
        </p:nvSpPr>
        <p:spPr>
          <a:xfrm>
            <a:off x="2671010" y="2338757"/>
            <a:ext cx="7724273" cy="2862322"/>
          </a:xfrm>
          <a:prstGeom prst="rect">
            <a:avLst/>
          </a:prstGeom>
          <a:noFill/>
        </p:spPr>
        <p:txBody>
          <a:bodyPr wrap="square">
            <a:spAutoFit/>
          </a:bodyPr>
          <a:lstStyle/>
          <a:p>
            <a:r>
              <a:rPr lang="en-AU" sz="2000" dirty="0">
                <a:latin typeface="Calibri" panose="020F0502020204030204" pitchFamily="34" charset="0"/>
                <a:cs typeface="Calibri" panose="020F0502020204030204" pitchFamily="34" charset="0"/>
              </a:rPr>
              <a:t>The 6 steps are:</a:t>
            </a:r>
          </a:p>
          <a:p>
            <a:pPr marL="342900" indent="-342900">
              <a:buFont typeface="+mj-lt"/>
              <a:buAutoNum type="arabicPeriod"/>
            </a:pPr>
            <a:r>
              <a:rPr lang="en-AU" sz="2000" dirty="0">
                <a:latin typeface="Calibri" panose="020F0502020204030204" pitchFamily="34" charset="0"/>
                <a:cs typeface="Calibri" panose="020F0502020204030204" pitchFamily="34" charset="0"/>
              </a:rPr>
              <a:t>Interpret the task and gather information</a:t>
            </a:r>
          </a:p>
          <a:p>
            <a:pPr marL="342900" indent="-342900">
              <a:buFont typeface="+mj-lt"/>
              <a:buAutoNum type="arabicPeriod"/>
            </a:pPr>
            <a:r>
              <a:rPr lang="en-AU" sz="2000" dirty="0">
                <a:latin typeface="Calibri" panose="020F0502020204030204" pitchFamily="34" charset="0"/>
                <a:cs typeface="Calibri" panose="020F0502020204030204" pitchFamily="34" charset="0"/>
              </a:rPr>
              <a:t>Identify the mathematics which could help to complete the task</a:t>
            </a:r>
          </a:p>
          <a:p>
            <a:pPr marL="342900" indent="-342900">
              <a:buFont typeface="+mj-lt"/>
              <a:buAutoNum type="arabicPeriod"/>
            </a:pPr>
            <a:r>
              <a:rPr lang="en-AU" sz="2000" dirty="0">
                <a:latin typeface="Calibri" panose="020F0502020204030204" pitchFamily="34" charset="0"/>
                <a:cs typeface="Calibri" panose="020F0502020204030204" pitchFamily="34" charset="0"/>
              </a:rPr>
              <a:t>Analyse information and data from a variety of sources</a:t>
            </a:r>
          </a:p>
          <a:p>
            <a:pPr marL="342900" indent="-342900">
              <a:buFont typeface="+mj-lt"/>
              <a:buAutoNum type="arabicPeriod"/>
            </a:pPr>
            <a:r>
              <a:rPr lang="en-AU" sz="2000" dirty="0">
                <a:latin typeface="Calibri" panose="020F0502020204030204" pitchFamily="34" charset="0"/>
                <a:cs typeface="Calibri" panose="020F0502020204030204" pitchFamily="34" charset="0"/>
              </a:rPr>
              <a:t>Apply existing mathematical knowledge and strategies to obtain a solution</a:t>
            </a:r>
          </a:p>
          <a:p>
            <a:pPr marL="342900" indent="-342900">
              <a:buFont typeface="+mj-lt"/>
              <a:buAutoNum type="arabicPeriod"/>
            </a:pPr>
            <a:r>
              <a:rPr lang="en-AU" sz="2000" dirty="0">
                <a:latin typeface="Calibri" panose="020F0502020204030204" pitchFamily="34" charset="0"/>
                <a:cs typeface="Calibri" panose="020F0502020204030204" pitchFamily="34" charset="0"/>
              </a:rPr>
              <a:t>Check that your solution makes sense and provides answers to the problem.</a:t>
            </a:r>
          </a:p>
          <a:p>
            <a:pPr marL="342900" indent="-342900">
              <a:buFont typeface="+mj-lt"/>
              <a:buAutoNum type="arabicPeriod"/>
            </a:pPr>
            <a:r>
              <a:rPr lang="en-AU" sz="2000" dirty="0">
                <a:latin typeface="Calibri" panose="020F0502020204030204" pitchFamily="34" charset="0"/>
                <a:cs typeface="Calibri" panose="020F0502020204030204" pitchFamily="34" charset="0"/>
              </a:rPr>
              <a:t>Communicate your findings clearly.</a:t>
            </a:r>
          </a:p>
        </p:txBody>
      </p:sp>
      <p:pic>
        <p:nvPicPr>
          <p:cNvPr id="5" name="Picture 4" descr="Working with tablet computers in a classroom">
            <a:extLst>
              <a:ext uri="{FF2B5EF4-FFF2-40B4-BE49-F238E27FC236}">
                <a16:creationId xmlns:a16="http://schemas.microsoft.com/office/drawing/2014/main" id="{5E0F9396-0560-4F3B-A374-2E9DC7799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019" y="4606313"/>
            <a:ext cx="3084527" cy="2058586"/>
          </a:xfrm>
          <a:prstGeom prst="rect">
            <a:avLst/>
          </a:prstGeom>
        </p:spPr>
      </p:pic>
    </p:spTree>
    <p:extLst>
      <p:ext uri="{BB962C8B-B14F-4D97-AF65-F5344CB8AC3E}">
        <p14:creationId xmlns:p14="http://schemas.microsoft.com/office/powerpoint/2010/main" val="93550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wipe(down)">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32" dur="500"/>
                                        <p:tgtEl>
                                          <p:spTgt spid="1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37" dur="500"/>
                                        <p:tgtEl>
                                          <p:spTgt spid="1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42" dur="500"/>
                                        <p:tgtEl>
                                          <p:spTgt spid="1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47"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4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84787-E1CE-43EF-BF67-D370D92F17CF}"/>
              </a:ext>
            </a:extLst>
          </p:cNvPr>
          <p:cNvSpPr>
            <a:spLocks noGrp="1"/>
          </p:cNvSpPr>
          <p:nvPr>
            <p:ph type="title"/>
          </p:nvPr>
        </p:nvSpPr>
        <p:spPr/>
        <p:txBody>
          <a:bodyPr vert="horz" lIns="91440" tIns="45720" rIns="91440" bIns="45720" rtlCol="0" anchor="ctr">
            <a:normAutofit/>
          </a:bodyPr>
          <a:lstStyle/>
          <a:p>
            <a:r>
              <a:rPr lang="en-US" sz="6600" spc="200" dirty="0">
                <a:solidFill>
                  <a:schemeClr val="tx1">
                    <a:alpha val="80000"/>
                  </a:schemeClr>
                </a:solidFill>
              </a:rPr>
              <a:t>The Problem</a:t>
            </a:r>
          </a:p>
        </p:txBody>
      </p:sp>
      <p:sp>
        <p:nvSpPr>
          <p:cNvPr id="4" name="Content Placeholder 3">
            <a:extLst>
              <a:ext uri="{FF2B5EF4-FFF2-40B4-BE49-F238E27FC236}">
                <a16:creationId xmlns:a16="http://schemas.microsoft.com/office/drawing/2014/main" id="{D8EDBEB8-9E24-4D6B-8336-E44AD38860FC}"/>
              </a:ext>
            </a:extLst>
          </p:cNvPr>
          <p:cNvSpPr>
            <a:spLocks noGrp="1"/>
          </p:cNvSpPr>
          <p:nvPr>
            <p:ph idx="1"/>
          </p:nvPr>
        </p:nvSpPr>
        <p:spPr>
          <a:xfrm>
            <a:off x="1024127" y="1736076"/>
            <a:ext cx="9720073" cy="4023360"/>
          </a:xfrm>
        </p:spPr>
        <p:txBody>
          <a:bodyPr vert="horz" lIns="91440" tIns="45720" rIns="91440" bIns="45720" rtlCol="0" anchor="ctr">
            <a:normAutofit/>
          </a:bodyPr>
          <a:lstStyle/>
          <a:p>
            <a:pPr marL="0" indent="0" algn="ctr">
              <a:lnSpc>
                <a:spcPct val="100000"/>
              </a:lnSpc>
              <a:spcBef>
                <a:spcPts val="0"/>
              </a:spcBef>
              <a:buNone/>
            </a:pPr>
            <a:r>
              <a:rPr lang="en-US" sz="7200" dirty="0">
                <a:latin typeface="Calibri" panose="020F0502020204030204" pitchFamily="34" charset="0"/>
                <a:cs typeface="Calibri" panose="020F0502020204030204" pitchFamily="34" charset="0"/>
              </a:rPr>
              <a:t>How many times could you say the alphabet in 24 hours?</a:t>
            </a:r>
          </a:p>
        </p:txBody>
      </p:sp>
    </p:spTree>
    <p:extLst>
      <p:ext uri="{BB962C8B-B14F-4D97-AF65-F5344CB8AC3E}">
        <p14:creationId xmlns:p14="http://schemas.microsoft.com/office/powerpoint/2010/main" val="420492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415600" y="442866"/>
            <a:ext cx="11360800" cy="763600"/>
          </a:xfrm>
          <a:prstGeom prst="rect">
            <a:avLst/>
          </a:prstGeom>
        </p:spPr>
        <p:txBody>
          <a:bodyPr spcFirstLastPara="1" vert="horz" wrap="square" lIns="121900" tIns="121900" rIns="121900" bIns="121900" rtlCol="0" anchor="t" anchorCtr="0">
            <a:noAutofit/>
          </a:bodyPr>
          <a:lstStyle/>
          <a:p>
            <a:r>
              <a:rPr lang="en" sz="3600" b="1" cap="none" dirty="0">
                <a:solidFill>
                  <a:schemeClr val="accent2"/>
                </a:solidFill>
                <a:latin typeface="Spectral"/>
                <a:ea typeface="Spectral"/>
                <a:cs typeface="Spectral"/>
                <a:sym typeface="Spectral"/>
              </a:rPr>
              <a:t>Step</a:t>
            </a:r>
            <a:r>
              <a:rPr lang="en" sz="3600" b="1" dirty="0">
                <a:solidFill>
                  <a:schemeClr val="accent2"/>
                </a:solidFill>
                <a:latin typeface="Spectral"/>
                <a:ea typeface="Spectral"/>
                <a:cs typeface="Spectral"/>
                <a:sym typeface="Spectral"/>
              </a:rPr>
              <a:t> 1: </a:t>
            </a:r>
            <a:r>
              <a:rPr lang="en" sz="3600" b="1" cap="none" dirty="0">
                <a:solidFill>
                  <a:schemeClr val="accent2"/>
                </a:solidFill>
                <a:latin typeface="Spectral"/>
                <a:ea typeface="Spectral"/>
                <a:cs typeface="Spectral"/>
                <a:sym typeface="Spectral"/>
              </a:rPr>
              <a:t>Interpret the task and gather information</a:t>
            </a:r>
            <a:endParaRPr sz="3600" b="1" dirty="0">
              <a:solidFill>
                <a:schemeClr val="accent2"/>
              </a:solidFill>
              <a:latin typeface="Spectral"/>
              <a:ea typeface="Spectral"/>
              <a:cs typeface="Spectral"/>
              <a:sym typeface="Spectral"/>
            </a:endParaRPr>
          </a:p>
        </p:txBody>
      </p:sp>
      <p:sp>
        <p:nvSpPr>
          <p:cNvPr id="127" name="Google Shape;127;p21"/>
          <p:cNvSpPr txBox="1">
            <a:spLocks noGrp="1"/>
          </p:cNvSpPr>
          <p:nvPr>
            <p:ph type="body" idx="1"/>
          </p:nvPr>
        </p:nvSpPr>
        <p:spPr>
          <a:xfrm>
            <a:off x="415598" y="1416317"/>
            <a:ext cx="11360800" cy="4555200"/>
          </a:xfrm>
          <a:prstGeom prst="rect">
            <a:avLst/>
          </a:prstGeom>
        </p:spPr>
        <p:txBody>
          <a:bodyPr spcFirstLastPara="1" vert="horz" wrap="square" lIns="121900" tIns="121900" rIns="121900" bIns="121900" rtlCol="0" anchor="t" anchorCtr="0">
            <a:noAutofit/>
          </a:bodyPr>
          <a:lstStyle/>
          <a:p>
            <a:pPr marL="0" indent="0" algn="ctr">
              <a:spcAft>
                <a:spcPts val="2133"/>
              </a:spcAft>
              <a:buNone/>
            </a:pPr>
            <a:r>
              <a:rPr lang="en" sz="3200" dirty="0">
                <a:latin typeface="Open Sans"/>
                <a:ea typeface="Open Sans"/>
                <a:cs typeface="Open Sans"/>
                <a:sym typeface="Open Sans"/>
              </a:rPr>
              <a:t>State the question and clarify the interpretation. </a:t>
            </a:r>
            <a:endParaRPr sz="3200" dirty="0"/>
          </a:p>
        </p:txBody>
      </p:sp>
      <p:pic>
        <p:nvPicPr>
          <p:cNvPr id="128" name="Google Shape;128;p21"/>
          <p:cNvPicPr preferRelativeResize="0"/>
          <p:nvPr/>
        </p:nvPicPr>
        <p:blipFill>
          <a:blip r:embed="rId3">
            <a:alphaModFix/>
          </a:blip>
          <a:stretch>
            <a:fillRect/>
          </a:stretch>
        </p:blipFill>
        <p:spPr>
          <a:xfrm>
            <a:off x="4079382" y="2316133"/>
            <a:ext cx="4033233" cy="4493867"/>
          </a:xfrm>
          <a:prstGeom prst="rect">
            <a:avLst/>
          </a:prstGeom>
          <a:noFill/>
          <a:ln>
            <a:noFill/>
          </a:ln>
        </p:spPr>
      </p:pic>
      <p:sp>
        <p:nvSpPr>
          <p:cNvPr id="129" name="Google Shape;129;p21"/>
          <p:cNvSpPr txBox="1"/>
          <p:nvPr/>
        </p:nvSpPr>
        <p:spPr>
          <a:xfrm>
            <a:off x="8538400" y="6422000"/>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dirty="0">
                <a:solidFill>
                  <a:schemeClr val="dk1"/>
                </a:solidFill>
              </a:rPr>
              <a:t> © innovativeteachingideas.com</a:t>
            </a:r>
            <a:endParaRPr sz="1067" i="1"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200" b="1" cap="none" dirty="0">
                <a:solidFill>
                  <a:schemeClr val="accent2"/>
                </a:solidFill>
                <a:latin typeface="Spectral"/>
                <a:ea typeface="Spectral"/>
                <a:cs typeface="Spectral"/>
                <a:sym typeface="Spectral"/>
              </a:rPr>
              <a:t>Step</a:t>
            </a:r>
            <a:r>
              <a:rPr lang="en" sz="3200" b="1" dirty="0">
                <a:solidFill>
                  <a:schemeClr val="accent2"/>
                </a:solidFill>
                <a:latin typeface="Spectral"/>
                <a:ea typeface="Spectral"/>
                <a:cs typeface="Spectral"/>
                <a:sym typeface="Spectral"/>
              </a:rPr>
              <a:t> 1: </a:t>
            </a:r>
            <a:r>
              <a:rPr lang="en" sz="3200" b="1" cap="none" dirty="0">
                <a:solidFill>
                  <a:schemeClr val="accent2"/>
                </a:solidFill>
                <a:latin typeface="Spectral"/>
                <a:ea typeface="Spectral"/>
                <a:cs typeface="Spectral"/>
                <a:sym typeface="Spectral"/>
              </a:rPr>
              <a:t>Interpret the task and gather information</a:t>
            </a:r>
            <a:br>
              <a:rPr lang="en" sz="3200" b="1" cap="none" dirty="0">
                <a:solidFill>
                  <a:srgbClr val="434343"/>
                </a:solidFill>
                <a:latin typeface="Spectral"/>
                <a:ea typeface="Spectral"/>
                <a:cs typeface="Spectral"/>
                <a:sym typeface="Spectral"/>
              </a:rPr>
            </a:br>
            <a:r>
              <a:rPr lang="en" sz="2400" i="1" cap="none" dirty="0">
                <a:solidFill>
                  <a:schemeClr val="bg2">
                    <a:lumMod val="50000"/>
                  </a:schemeClr>
                </a:solidFill>
                <a:latin typeface="Calisto MT" panose="02040603050505030304" pitchFamily="18" charset="0"/>
                <a:ea typeface="Spectral"/>
                <a:cs typeface="Spectral"/>
                <a:sym typeface="Spectral"/>
              </a:rPr>
              <a:t>State</a:t>
            </a:r>
            <a:r>
              <a:rPr lang="en" sz="1200" i="1" cap="none" dirty="0">
                <a:solidFill>
                  <a:schemeClr val="bg2">
                    <a:lumMod val="50000"/>
                  </a:schemeClr>
                </a:solidFill>
                <a:latin typeface="Calisto MT" panose="02040603050505030304" pitchFamily="18" charset="0"/>
                <a:ea typeface="Spectral"/>
                <a:cs typeface="Spectral"/>
                <a:sym typeface="Spectral"/>
              </a:rPr>
              <a:t> </a:t>
            </a:r>
            <a:r>
              <a:rPr lang="en" sz="2400" i="1" cap="none" dirty="0">
                <a:solidFill>
                  <a:schemeClr val="bg2">
                    <a:lumMod val="50000"/>
                  </a:schemeClr>
                </a:solidFill>
                <a:latin typeface="Calisto MT" panose="02040603050505030304" pitchFamily="18" charset="0"/>
                <a:ea typeface="Spectral"/>
                <a:cs typeface="Spectral"/>
                <a:sym typeface="Spectral"/>
              </a:rPr>
              <a:t>the questions and clarify the interpretation</a:t>
            </a:r>
            <a:r>
              <a:rPr lang="en" sz="2400" i="1" cap="none" dirty="0">
                <a:solidFill>
                  <a:schemeClr val="tx1">
                    <a:lumMod val="50000"/>
                    <a:lumOff val="50000"/>
                  </a:schemeClr>
                </a:solidFill>
                <a:latin typeface="Calisto MT" panose="02040603050505030304" pitchFamily="18" charset="0"/>
                <a:ea typeface="Spectral"/>
                <a:cs typeface="Spectral"/>
                <a:sym typeface="Spectral"/>
              </a:rPr>
              <a:t>. </a:t>
            </a:r>
            <a:endParaRPr sz="2400" i="1" dirty="0">
              <a:solidFill>
                <a:schemeClr val="tx1">
                  <a:lumMod val="50000"/>
                  <a:lumOff val="50000"/>
                </a:schemeClr>
              </a:solidFill>
              <a:latin typeface="Calisto MT" panose="02040603050505030304" pitchFamily="18" charset="0"/>
              <a:ea typeface="Spectral"/>
              <a:cs typeface="Spectral"/>
              <a:sym typeface="Spectral"/>
            </a:endParaRPr>
          </a:p>
        </p:txBody>
      </p:sp>
      <p:sp>
        <p:nvSpPr>
          <p:cNvPr id="173" name="Google Shape;173;p27"/>
          <p:cNvSpPr txBox="1">
            <a:spLocks noGrp="1"/>
          </p:cNvSpPr>
          <p:nvPr>
            <p:ph type="body" idx="1"/>
          </p:nvPr>
        </p:nvSpPr>
        <p:spPr>
          <a:xfrm>
            <a:off x="415600" y="1474650"/>
            <a:ext cx="11360800" cy="23556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400" dirty="0">
                <a:latin typeface="Calibri" panose="020F0502020204030204" pitchFamily="34" charset="0"/>
                <a:ea typeface="Open Sans"/>
                <a:cs typeface="Calibri" panose="020F0502020204030204" pitchFamily="34" charset="0"/>
                <a:sym typeface="Open Sans"/>
              </a:rPr>
              <a:t>We are being asked to find how many times a person could say the alphabet in 24 hours. We are interpreting this to mean; how many times could a person say the alphabet in 24 hours without stopping for any reason (for example to take a nap or go to the bathroom). We are only counting the time it takes for the person to recite the alphabet and not any other parts of the song (“now I know my ABC’s, next time won’t you sing with me”). </a:t>
            </a:r>
            <a:endParaRPr sz="2400" dirty="0">
              <a:latin typeface="Calibri" panose="020F0502020204030204" pitchFamily="34" charset="0"/>
              <a:ea typeface="Open Sans"/>
              <a:cs typeface="Calibri" panose="020F0502020204030204" pitchFamily="34" charset="0"/>
              <a:sym typeface="Open Sans"/>
            </a:endParaRPr>
          </a:p>
        </p:txBody>
      </p:sp>
      <p:sp>
        <p:nvSpPr>
          <p:cNvPr id="174" name="Google Shape;174;p27"/>
          <p:cNvSpPr txBox="1"/>
          <p:nvPr/>
        </p:nvSpPr>
        <p:spPr>
          <a:xfrm>
            <a:off x="8233600" y="6218800"/>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dirty="0">
                <a:solidFill>
                  <a:schemeClr val="dk1"/>
                </a:solidFill>
              </a:rPr>
              <a:t> © innovativeteachingideas.com</a:t>
            </a:r>
            <a:endParaRPr sz="1067" i="1" dirty="0">
              <a:solidFill>
                <a:schemeClr val="dk1"/>
              </a:solidFill>
            </a:endParaRPr>
          </a:p>
        </p:txBody>
      </p:sp>
      <p:sp>
        <p:nvSpPr>
          <p:cNvPr id="175" name="Google Shape;175;p27"/>
          <p:cNvSpPr/>
          <p:nvPr/>
        </p:nvSpPr>
        <p:spPr>
          <a:xfrm>
            <a:off x="284400" y="296800"/>
            <a:ext cx="11623200" cy="62644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6400">
              <a:latin typeface="Architects Daughter"/>
              <a:ea typeface="Architects Daughter"/>
              <a:cs typeface="Architects Daughter"/>
              <a:sym typeface="Architects Daughter"/>
            </a:endParaRPr>
          </a:p>
        </p:txBody>
      </p:sp>
      <p:pic>
        <p:nvPicPr>
          <p:cNvPr id="3" name="Picture 2" descr="A picture containing text&#10;&#10;Description automatically generated">
            <a:extLst>
              <a:ext uri="{FF2B5EF4-FFF2-40B4-BE49-F238E27FC236}">
                <a16:creationId xmlns:a16="http://schemas.microsoft.com/office/drawing/2014/main" id="{1D0F8F6D-C6B9-4723-9C90-888EB8E45EB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02707" y="3407133"/>
            <a:ext cx="8858250" cy="2857500"/>
          </a:xfrm>
          <a:prstGeom prst="rect">
            <a:avLst/>
          </a:prstGeom>
        </p:spPr>
      </p:pic>
      <p:sp>
        <p:nvSpPr>
          <p:cNvPr id="4" name="TextBox 3">
            <a:extLst>
              <a:ext uri="{FF2B5EF4-FFF2-40B4-BE49-F238E27FC236}">
                <a16:creationId xmlns:a16="http://schemas.microsoft.com/office/drawing/2014/main" id="{AAA97628-A49C-4681-93CA-FB2126DF6F65}"/>
              </a:ext>
            </a:extLst>
          </p:cNvPr>
          <p:cNvSpPr txBox="1"/>
          <p:nvPr/>
        </p:nvSpPr>
        <p:spPr>
          <a:xfrm>
            <a:off x="1602707" y="6261752"/>
            <a:ext cx="8858250" cy="230832"/>
          </a:xfrm>
          <a:prstGeom prst="rect">
            <a:avLst/>
          </a:prstGeom>
          <a:noFill/>
        </p:spPr>
        <p:txBody>
          <a:bodyPr wrap="square" rtlCol="0">
            <a:spAutoFit/>
          </a:bodyPr>
          <a:lstStyle/>
          <a:p>
            <a:r>
              <a:rPr lang="en-AU" sz="900">
                <a:hlinkClick r:id="rId4" tooltip="https://www.enago.com/academy/question-answer-session-research-presentation/"/>
              </a:rPr>
              <a:t>This Photo</a:t>
            </a:r>
            <a:r>
              <a:rPr lang="en-AU" sz="900"/>
              <a:t> by Unknown Author is licensed under </a:t>
            </a:r>
            <a:r>
              <a:rPr lang="en-AU" sz="900">
                <a:hlinkClick r:id="rId5" tooltip="https://creativecommons.org/licenses/by-nc-sa/3.0/"/>
              </a:rPr>
              <a:t>CC BY-SA-NC</a:t>
            </a:r>
            <a:endParaRPr lang="en-AU"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xEl>
                                              <p:pRg st="0" end="0"/>
                                            </p:txEl>
                                          </p:spTgt>
                                        </p:tgtEl>
                                        <p:attrNameLst>
                                          <p:attrName>style.visibility</p:attrName>
                                        </p:attrNameLst>
                                      </p:cBhvr>
                                      <p:to>
                                        <p:strVal val="visible"/>
                                      </p:to>
                                    </p:set>
                                    <p:animEffect transition="in" filter="fade">
                                      <p:cBhvr>
                                        <p:cTn id="7" dur="500"/>
                                        <p:tgtEl>
                                          <p:spTgt spid="1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415600" y="197015"/>
            <a:ext cx="11360800" cy="763600"/>
          </a:xfrm>
          <a:prstGeom prst="rect">
            <a:avLst/>
          </a:prstGeom>
        </p:spPr>
        <p:txBody>
          <a:bodyPr spcFirstLastPara="1" vert="horz" wrap="square" lIns="121900" tIns="121900" rIns="121900" bIns="121900" rtlCol="0" anchor="t" anchorCtr="0">
            <a:noAutofit/>
          </a:bodyPr>
          <a:lstStyle/>
          <a:p>
            <a:pPr algn="ctr"/>
            <a:r>
              <a:rPr lang="en" sz="3600" b="1" cap="none" dirty="0">
                <a:solidFill>
                  <a:schemeClr val="accent2"/>
                </a:solidFill>
                <a:latin typeface="Spectral"/>
                <a:ea typeface="Spectral"/>
                <a:cs typeface="Spectral"/>
                <a:sym typeface="Spectral"/>
              </a:rPr>
              <a:t>Step </a:t>
            </a:r>
            <a:r>
              <a:rPr lang="en" sz="3600" b="1" dirty="0">
                <a:solidFill>
                  <a:schemeClr val="accent2"/>
                </a:solidFill>
                <a:latin typeface="Spectral"/>
                <a:ea typeface="Spectral"/>
                <a:cs typeface="Spectral"/>
                <a:sym typeface="Spectral"/>
              </a:rPr>
              <a:t>2: </a:t>
            </a:r>
            <a:r>
              <a:rPr lang="en" sz="3600" b="1" cap="none" dirty="0">
                <a:solidFill>
                  <a:schemeClr val="accent2"/>
                </a:solidFill>
                <a:latin typeface="Spectral"/>
                <a:ea typeface="Spectral"/>
                <a:cs typeface="Spectral"/>
                <a:sym typeface="Spectral"/>
              </a:rPr>
              <a:t>Identify the mathematics that could help answer the question</a:t>
            </a:r>
            <a:br>
              <a:rPr lang="en" sz="4400" b="1" cap="none" dirty="0">
                <a:solidFill>
                  <a:srgbClr val="434343"/>
                </a:solidFill>
                <a:latin typeface="Spectral"/>
                <a:ea typeface="Spectral"/>
                <a:cs typeface="Spectral"/>
                <a:sym typeface="Spectral"/>
              </a:rPr>
            </a:br>
            <a:r>
              <a:rPr lang="en" sz="2800" i="1" cap="none" dirty="0">
                <a:solidFill>
                  <a:srgbClr val="666666"/>
                </a:solidFill>
                <a:latin typeface="Calisto MT" panose="02040603050505030304" pitchFamily="18" charset="0"/>
                <a:ea typeface="Spectral"/>
                <a:cs typeface="Spectral"/>
                <a:sym typeface="Spectral"/>
              </a:rPr>
              <a:t>Make an educated guess using a chain of logic to come up with an estimate. List some questions you would need to answer to figure out the problem</a:t>
            </a:r>
            <a:endParaRPr sz="4400" b="1" dirty="0">
              <a:solidFill>
                <a:srgbClr val="434343"/>
              </a:solidFill>
              <a:latin typeface="Calisto MT" panose="02040603050505030304" pitchFamily="18" charset="0"/>
              <a:ea typeface="Spectral"/>
              <a:cs typeface="Spectral"/>
              <a:sym typeface="Spectral"/>
            </a:endParaRPr>
          </a:p>
        </p:txBody>
      </p:sp>
      <p:sp>
        <p:nvSpPr>
          <p:cNvPr id="135" name="Google Shape;135;p22"/>
          <p:cNvSpPr txBox="1">
            <a:spLocks noGrp="1"/>
          </p:cNvSpPr>
          <p:nvPr>
            <p:ph type="body" idx="1"/>
          </p:nvPr>
        </p:nvSpPr>
        <p:spPr>
          <a:xfrm>
            <a:off x="469747" y="1866800"/>
            <a:ext cx="11360800" cy="4555200"/>
          </a:xfrm>
          <a:prstGeom prst="rect">
            <a:avLst/>
          </a:prstGeom>
        </p:spPr>
        <p:txBody>
          <a:bodyPr spcFirstLastPara="1" vert="horz" wrap="square" lIns="121900" tIns="121900" rIns="121900" bIns="121900" rtlCol="0" anchor="t" anchorCtr="0">
            <a:noAutofit/>
          </a:bodyPr>
          <a:lstStyle/>
          <a:p>
            <a:pPr marL="0" lvl="0" indent="0" algn="l" rtl="0">
              <a:spcBef>
                <a:spcPts val="0"/>
              </a:spcBef>
              <a:spcAft>
                <a:spcPts val="0"/>
              </a:spcAft>
              <a:buNone/>
            </a:pPr>
            <a:r>
              <a:rPr lang="en-GB" sz="3200" dirty="0">
                <a:latin typeface="Calibri" panose="020F0502020204030204" pitchFamily="34" charset="0"/>
                <a:cs typeface="Calibri" panose="020F0502020204030204" pitchFamily="34" charset="0"/>
              </a:rPr>
              <a:t>Some questions we may need to answer: </a:t>
            </a:r>
          </a:p>
          <a:p>
            <a:pPr marL="457200" lvl="0" indent="-342900" algn="l" rtl="0">
              <a:spcBef>
                <a:spcPts val="1600"/>
              </a:spcBef>
              <a:spcAft>
                <a:spcPts val="0"/>
              </a:spcAft>
              <a:buSzPts val="1800"/>
              <a:buChar char="●"/>
            </a:pPr>
            <a:r>
              <a:rPr lang="en-GB" sz="3200" dirty="0">
                <a:latin typeface="Calibri" panose="020F0502020204030204" pitchFamily="34" charset="0"/>
                <a:cs typeface="Calibri" panose="020F0502020204030204" pitchFamily="34" charset="0"/>
              </a:rPr>
              <a:t>How many seconds are in 24 hours? </a:t>
            </a:r>
          </a:p>
          <a:p>
            <a:pPr marL="457200" lvl="0" indent="-342900" algn="l" rtl="0">
              <a:spcBef>
                <a:spcPts val="0"/>
              </a:spcBef>
              <a:spcAft>
                <a:spcPts val="0"/>
              </a:spcAft>
              <a:buSzPts val="1800"/>
              <a:buChar char="●"/>
            </a:pPr>
            <a:r>
              <a:rPr lang="en-GB" sz="3200" dirty="0">
                <a:latin typeface="Calibri" panose="020F0502020204030204" pitchFamily="34" charset="0"/>
                <a:cs typeface="Calibri" panose="020F0502020204030204" pitchFamily="34" charset="0"/>
              </a:rPr>
              <a:t>How long does it take to recite the alphabet?  </a:t>
            </a:r>
          </a:p>
          <a:p>
            <a:pPr marL="0" lvl="0" indent="0" algn="l" rtl="0">
              <a:spcBef>
                <a:spcPts val="1600"/>
              </a:spcBef>
              <a:spcAft>
                <a:spcPts val="0"/>
              </a:spcAft>
              <a:buNone/>
            </a:pPr>
            <a:r>
              <a:rPr lang="en-GB" sz="3200" dirty="0">
                <a:latin typeface="Calibri" panose="020F0502020204030204" pitchFamily="34" charset="0"/>
                <a:cs typeface="Calibri" panose="020F0502020204030204" pitchFamily="34" charset="0"/>
              </a:rPr>
              <a:t>Estimate using logic:</a:t>
            </a:r>
          </a:p>
          <a:p>
            <a:pPr marL="457200" lvl="0" indent="-342900" algn="l" rtl="0">
              <a:spcBef>
                <a:spcPts val="1600"/>
              </a:spcBef>
              <a:spcAft>
                <a:spcPts val="0"/>
              </a:spcAft>
              <a:buSzPts val="1800"/>
              <a:buChar char="●"/>
            </a:pPr>
            <a:r>
              <a:rPr lang="en-GB" sz="3200" dirty="0">
                <a:latin typeface="Calibri" panose="020F0502020204030204" pitchFamily="34" charset="0"/>
                <a:cs typeface="Calibri" panose="020F0502020204030204" pitchFamily="34" charset="0"/>
              </a:rPr>
              <a:t>There are 26 letters in the alphabet. Assuming it takes me a second to say each letter, it would take me 26 seconds to say the alphabet. </a:t>
            </a:r>
          </a:p>
          <a:p>
            <a:pPr marL="457200" lvl="0" indent="-342900" algn="l" rtl="0">
              <a:spcBef>
                <a:spcPts val="0"/>
              </a:spcBef>
              <a:spcAft>
                <a:spcPts val="0"/>
              </a:spcAft>
              <a:buSzPts val="1800"/>
              <a:buChar char="●"/>
            </a:pPr>
            <a:r>
              <a:rPr lang="en-GB" sz="3200" dirty="0">
                <a:latin typeface="Calibri" panose="020F0502020204030204" pitchFamily="34" charset="0"/>
                <a:cs typeface="Calibri" panose="020F0502020204030204" pitchFamily="34" charset="0"/>
              </a:rPr>
              <a:t>At this rate I could roughly say the alphabet about 138 times in an hour. 138 x 24 = 3,312. </a:t>
            </a:r>
          </a:p>
        </p:txBody>
      </p:sp>
      <p:pic>
        <p:nvPicPr>
          <p:cNvPr id="136" name="Google Shape;136;p22"/>
          <p:cNvPicPr preferRelativeResize="0"/>
          <p:nvPr/>
        </p:nvPicPr>
        <p:blipFill>
          <a:blip r:embed="rId3">
            <a:alphaModFix/>
          </a:blip>
          <a:stretch>
            <a:fillRect/>
          </a:stretch>
        </p:blipFill>
        <p:spPr>
          <a:xfrm>
            <a:off x="9396393" y="1961749"/>
            <a:ext cx="2325860" cy="1832640"/>
          </a:xfrm>
          <a:prstGeom prst="rect">
            <a:avLst/>
          </a:prstGeom>
          <a:noFill/>
          <a:ln>
            <a:noFill/>
          </a:ln>
        </p:spPr>
      </p:pic>
      <p:sp>
        <p:nvSpPr>
          <p:cNvPr id="137" name="Google Shape;137;p22"/>
          <p:cNvSpPr txBox="1"/>
          <p:nvPr/>
        </p:nvSpPr>
        <p:spPr>
          <a:xfrm>
            <a:off x="8538400" y="6422000"/>
            <a:ext cx="3653600" cy="436000"/>
          </a:xfrm>
          <a:prstGeom prst="rect">
            <a:avLst/>
          </a:prstGeom>
          <a:noFill/>
          <a:ln>
            <a:noFill/>
          </a:ln>
        </p:spPr>
        <p:txBody>
          <a:bodyPr spcFirstLastPara="1" wrap="square" lIns="121900" tIns="121900" rIns="121900" bIns="121900" anchor="t" anchorCtr="0">
            <a:noAutofit/>
          </a:bodyPr>
          <a:lstStyle/>
          <a:p>
            <a:pPr algn="r">
              <a:lnSpc>
                <a:spcPct val="115000"/>
              </a:lnSpc>
            </a:pPr>
            <a:r>
              <a:rPr lang="en" sz="1067" i="1">
                <a:solidFill>
                  <a:schemeClr val="dk1"/>
                </a:solidFill>
              </a:rPr>
              <a:t> © innovativeteachingideas.com</a:t>
            </a:r>
            <a:endParaRPr sz="1067" i="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Effect transition="in" filter="fade">
                                      <p:cBhvr>
                                        <p:cTn id="7" dur="500"/>
                                        <p:tgtEl>
                                          <p:spTgt spid="1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
                                            <p:txEl>
                                              <p:pRg st="1" end="1"/>
                                            </p:txEl>
                                          </p:spTgt>
                                        </p:tgtEl>
                                        <p:attrNameLst>
                                          <p:attrName>style.visibility</p:attrName>
                                        </p:attrNameLst>
                                      </p:cBhvr>
                                      <p:to>
                                        <p:strVal val="visible"/>
                                      </p:to>
                                    </p:set>
                                    <p:animEffect transition="in" filter="fade">
                                      <p:cBhvr>
                                        <p:cTn id="12" dur="500"/>
                                        <p:tgtEl>
                                          <p:spTgt spid="1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
                                            <p:txEl>
                                              <p:pRg st="2" end="2"/>
                                            </p:txEl>
                                          </p:spTgt>
                                        </p:tgtEl>
                                        <p:attrNameLst>
                                          <p:attrName>style.visibility</p:attrName>
                                        </p:attrNameLst>
                                      </p:cBhvr>
                                      <p:to>
                                        <p:strVal val="visible"/>
                                      </p:to>
                                    </p:set>
                                    <p:animEffect transition="in" filter="fade">
                                      <p:cBhvr>
                                        <p:cTn id="17" dur="500"/>
                                        <p:tgtEl>
                                          <p:spTgt spid="1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xEl>
                                              <p:pRg st="3" end="3"/>
                                            </p:txEl>
                                          </p:spTgt>
                                        </p:tgtEl>
                                        <p:attrNameLst>
                                          <p:attrName>style.visibility</p:attrName>
                                        </p:attrNameLst>
                                      </p:cBhvr>
                                      <p:to>
                                        <p:strVal val="visible"/>
                                      </p:to>
                                    </p:set>
                                    <p:animEffect transition="in" filter="fade">
                                      <p:cBhvr>
                                        <p:cTn id="22" dur="500"/>
                                        <p:tgtEl>
                                          <p:spTgt spid="1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
                                            <p:txEl>
                                              <p:pRg st="4" end="4"/>
                                            </p:txEl>
                                          </p:spTgt>
                                        </p:tgtEl>
                                        <p:attrNameLst>
                                          <p:attrName>style.visibility</p:attrName>
                                        </p:attrNameLst>
                                      </p:cBhvr>
                                      <p:to>
                                        <p:strVal val="visible"/>
                                      </p:to>
                                    </p:set>
                                    <p:animEffect transition="in" filter="fade">
                                      <p:cBhvr>
                                        <p:cTn id="27" dur="500"/>
                                        <p:tgtEl>
                                          <p:spTgt spid="1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5">
                                            <p:txEl>
                                              <p:pRg st="5" end="5"/>
                                            </p:txEl>
                                          </p:spTgt>
                                        </p:tgtEl>
                                        <p:attrNameLst>
                                          <p:attrName>style.visibility</p:attrName>
                                        </p:attrNameLst>
                                      </p:cBhvr>
                                      <p:to>
                                        <p:strVal val="visible"/>
                                      </p:to>
                                    </p:set>
                                    <p:animEffect transition="in" filter="fade">
                                      <p:cBhvr>
                                        <p:cTn id="32" dur="500"/>
                                        <p:tgtEl>
                                          <p:spTgt spid="1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477</TotalTime>
  <Words>1215</Words>
  <Application>Microsoft Office PowerPoint</Application>
  <PresentationFormat>Widescreen</PresentationFormat>
  <Paragraphs>119</Paragraphs>
  <Slides>20</Slides>
  <Notes>15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Architects Daughter</vt:lpstr>
      <vt:lpstr>Meiryo</vt:lpstr>
      <vt:lpstr>Spectral</vt:lpstr>
      <vt:lpstr>Calibri</vt:lpstr>
      <vt:lpstr>Calisto MT</vt:lpstr>
      <vt:lpstr>Cambria Math</vt:lpstr>
      <vt:lpstr>Corbel</vt:lpstr>
      <vt:lpstr>Ink Free</vt:lpstr>
      <vt:lpstr>Open Sans</vt:lpstr>
      <vt:lpstr>Tw Cen MT</vt:lpstr>
      <vt:lpstr>Tw Cen MT Condensed</vt:lpstr>
      <vt:lpstr>Wingdings 3</vt:lpstr>
      <vt:lpstr>SketchLinesVTI</vt:lpstr>
      <vt:lpstr>Integral</vt:lpstr>
      <vt:lpstr>Topic: Statistics Investigation EQ: How do I use the Mathematical Thinking Process to solve problems? </vt:lpstr>
      <vt:lpstr>PowerPoint Presentation</vt:lpstr>
      <vt:lpstr>PowerPoint Presentation</vt:lpstr>
      <vt:lpstr>Five Questions (LHS)</vt:lpstr>
      <vt:lpstr>PowerPoint Presentation</vt:lpstr>
      <vt:lpstr>The Problem</vt:lpstr>
      <vt:lpstr>Step 1: Interpret the task and gather information</vt:lpstr>
      <vt:lpstr>Step 1: Interpret the task and gather information State the questions and clarify the interpretation. </vt:lpstr>
      <vt:lpstr>Step 2: Identify the mathematics that could help answer the question Make an educated guess using a chain of logic to come up with an estimate. List some questions you would need to answer to figure out the problem</vt:lpstr>
      <vt:lpstr>Step 3: Analyse information and data from a range of sources Perform experiments, conduct surveys and make measurements. </vt:lpstr>
      <vt:lpstr>Step 4: Apply existing mathematic knowledge and strategies to obtain a solution Perform experiments, conduct surveys and make measurements. If appropriate, create and use formulas.</vt:lpstr>
      <vt:lpstr>Step 5: Check that your solution makes sense Are your answers realistic? Can someone carry out your answer in real life?</vt:lpstr>
      <vt:lpstr>Step 6: Conclusion State your final answer. Discuss possible sources of error, interesting facts learned and possible extensions.  </vt:lpstr>
      <vt:lpstr>Summary</vt:lpstr>
      <vt:lpstr>Step 1: Interpret the task and gather information State the questions and clarify the interpretation. </vt:lpstr>
      <vt:lpstr>Step 2: Identify the mathematics that could help ask answer the question Make an educated guess using a chain of logic to come up with an estimate. List some questions you would need to answer to figure out the problem</vt:lpstr>
      <vt:lpstr>Step 3: Analyse information and data from a range of sources Perform experiments, conduct surveys and make measurements. </vt:lpstr>
      <vt:lpstr>Step 4: Apply existing mathematic knowledge and strategies to obtain a solution Perform experiments, conduct surveys and make measurements. If appropriate, create and use formulas.</vt:lpstr>
      <vt:lpstr>Step 5: Check that your solution makes sense Are your answers realistic? Can someone carry out your answer in real life?</vt:lpstr>
      <vt:lpstr>Step 6: Conclusion State your final answer. Discuss possible sources of error, interesting facts learned and possible extensions.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Statistics Investigation EQ: What is the Mathematical Thinking Process? </dc:title>
  <dc:creator>Magdeline PARLEVLIET</dc:creator>
  <cp:lastModifiedBy>PARLEVLIET Magdeline [Baldivis Secondary College]</cp:lastModifiedBy>
  <cp:revision>18</cp:revision>
  <dcterms:created xsi:type="dcterms:W3CDTF">2021-05-25T09:55:12Z</dcterms:created>
  <dcterms:modified xsi:type="dcterms:W3CDTF">2021-05-26T16:11:05Z</dcterms:modified>
</cp:coreProperties>
</file>